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6" r:id="rId1"/>
  </p:sldMasterIdLst>
  <p:sldIdLst>
    <p:sldId id="256" r:id="rId2"/>
    <p:sldId id="263" r:id="rId3"/>
    <p:sldId id="258" r:id="rId4"/>
    <p:sldId id="264" r:id="rId5"/>
    <p:sldId id="265" r:id="rId6"/>
    <p:sldId id="266" r:id="rId7"/>
    <p:sldId id="267" r:id="rId8"/>
    <p:sldId id="268" r:id="rId9"/>
    <p:sldId id="269" r:id="rId10"/>
    <p:sldId id="270" r:id="rId11"/>
    <p:sldId id="271" r:id="rId12"/>
    <p:sldId id="272" r:id="rId13"/>
    <p:sldId id="273" r:id="rId14"/>
    <p:sldId id="274" r:id="rId15"/>
    <p:sldId id="275" r:id="rId16"/>
    <p:sldId id="276" r:id="rId17"/>
    <p:sldId id="26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C"/>
    <a:srgbClr val="2A3249"/>
    <a:srgbClr val="626262"/>
    <a:srgbClr val="717171"/>
    <a:srgbClr val="818181"/>
    <a:srgbClr val="828181"/>
    <a:srgbClr val="9F9F9F"/>
    <a:srgbClr val="909090"/>
    <a:srgbClr val="878787"/>
    <a:srgbClr val="02A9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4" d="100"/>
          <a:sy n="64" d="100"/>
        </p:scale>
        <p:origin x="780" y="6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1.png>
</file>

<file path=ppt/media/image2.jpeg>
</file>

<file path=ppt/media/image3.png>
</file>

<file path=ppt/media/image4.svg>
</file>

<file path=ppt/media/image5.jpg>
</file>

<file path=ppt/media/image6.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FAFAFC"/>
        </a:solidFill>
        <a:effectLst/>
      </p:bgPr>
    </p:bg>
    <p:spTree>
      <p:nvGrpSpPr>
        <p:cNvPr id="1" name=""/>
        <p:cNvGrpSpPr/>
        <p:nvPr/>
      </p:nvGrpSpPr>
      <p:grpSpPr>
        <a:xfrm>
          <a:off x="0" y="0"/>
          <a:ext cx="0" cy="0"/>
          <a:chOff x="0" y="0"/>
          <a:chExt cx="0" cy="0"/>
        </a:xfrm>
      </p:grpSpPr>
      <p:pic>
        <p:nvPicPr>
          <p:cNvPr id="1026" name="Picture 2" descr="Why is Web Technology Important? - Eternal Organizer">
            <a:extLst>
              <a:ext uri="{FF2B5EF4-FFF2-40B4-BE49-F238E27FC236}">
                <a16:creationId xmlns:a16="http://schemas.microsoft.com/office/drawing/2014/main" id="{FE6A40DC-4FB2-4113-9F5D-E94E1CC75DB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77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454530ED-3ABC-4CA3-928E-1F684A4045F1}"/>
              </a:ext>
            </a:extLst>
          </p:cNvPr>
          <p:cNvSpPr/>
          <p:nvPr userDrawn="1"/>
        </p:nvSpPr>
        <p:spPr>
          <a:xfrm>
            <a:off x="-6688" y="0"/>
            <a:ext cx="9144000" cy="6858000"/>
          </a:xfrm>
          <a:prstGeom prst="rect">
            <a:avLst/>
          </a:prstGeom>
          <a:gradFill flip="none" rotWithShape="1">
            <a:gsLst>
              <a:gs pos="96000">
                <a:schemeClr val="accent3">
                  <a:lumMod val="40000"/>
                  <a:lumOff val="60000"/>
                </a:schemeClr>
              </a:gs>
              <a:gs pos="54000">
                <a:schemeClr val="accent2">
                  <a:alpha val="21000"/>
                </a:schemeClr>
              </a:gs>
              <a:gs pos="0">
                <a:schemeClr val="accent1">
                  <a:shade val="100000"/>
                  <a:satMod val="115000"/>
                  <a:alpha val="16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Freeform: Shape 24">
            <a:extLst>
              <a:ext uri="{FF2B5EF4-FFF2-40B4-BE49-F238E27FC236}">
                <a16:creationId xmlns:a16="http://schemas.microsoft.com/office/drawing/2014/main" id="{0A6C4426-F526-422B-A269-0DE205FB95AA}"/>
              </a:ext>
            </a:extLst>
          </p:cNvPr>
          <p:cNvSpPr/>
          <p:nvPr userDrawn="1"/>
        </p:nvSpPr>
        <p:spPr>
          <a:xfrm flipH="1" flipV="1">
            <a:off x="1175712" y="6183220"/>
            <a:ext cx="2916000" cy="540000"/>
          </a:xfrm>
          <a:custGeom>
            <a:avLst/>
            <a:gdLst>
              <a:gd name="connsiteX0" fmla="*/ 120546 w 2957219"/>
              <a:gd name="connsiteY0" fmla="*/ 0 h 723275"/>
              <a:gd name="connsiteX1" fmla="*/ 2957219 w 2957219"/>
              <a:gd name="connsiteY1" fmla="*/ 0 h 723275"/>
              <a:gd name="connsiteX2" fmla="*/ 2946905 w 2957219"/>
              <a:gd name="connsiteY2" fmla="*/ 12994 h 723275"/>
              <a:gd name="connsiteX3" fmla="*/ 2934930 w 2957219"/>
              <a:gd name="connsiteY3" fmla="*/ 32122 h 723275"/>
              <a:gd name="connsiteX4" fmla="*/ 2921791 w 2957219"/>
              <a:gd name="connsiteY4" fmla="*/ 150993 h 723275"/>
              <a:gd name="connsiteX5" fmla="*/ 2902082 w 2957219"/>
              <a:gd name="connsiteY5" fmla="*/ 165851 h 723275"/>
              <a:gd name="connsiteX6" fmla="*/ 2849525 w 2957219"/>
              <a:gd name="connsiteY6" fmla="*/ 210428 h 723275"/>
              <a:gd name="connsiteX7" fmla="*/ 2823246 w 2957219"/>
              <a:gd name="connsiteY7" fmla="*/ 232716 h 723275"/>
              <a:gd name="connsiteX8" fmla="*/ 2803537 w 2957219"/>
              <a:gd name="connsiteY8" fmla="*/ 269863 h 723275"/>
              <a:gd name="connsiteX9" fmla="*/ 2796968 w 2957219"/>
              <a:gd name="connsiteY9" fmla="*/ 292152 h 723275"/>
              <a:gd name="connsiteX10" fmla="*/ 2770689 w 2957219"/>
              <a:gd name="connsiteY10" fmla="*/ 359016 h 723275"/>
              <a:gd name="connsiteX11" fmla="*/ 2764120 w 2957219"/>
              <a:gd name="connsiteY11" fmla="*/ 470458 h 723275"/>
              <a:gd name="connsiteX12" fmla="*/ 2750980 w 2957219"/>
              <a:gd name="connsiteY12" fmla="*/ 492746 h 723275"/>
              <a:gd name="connsiteX13" fmla="*/ 2698424 w 2957219"/>
              <a:gd name="connsiteY13" fmla="*/ 552181 h 723275"/>
              <a:gd name="connsiteX14" fmla="*/ 2669253 w 2957219"/>
              <a:gd name="connsiteY14" fmla="*/ 577881 h 723275"/>
              <a:gd name="connsiteX15" fmla="*/ 2675444 w 2957219"/>
              <a:gd name="connsiteY15" fmla="*/ 570653 h 723275"/>
              <a:gd name="connsiteX16" fmla="*/ 2681116 w 2957219"/>
              <a:gd name="connsiteY16" fmla="*/ 564145 h 723275"/>
              <a:gd name="connsiteX17" fmla="*/ 2677525 w 2957219"/>
              <a:gd name="connsiteY17" fmla="*/ 568223 h 723275"/>
              <a:gd name="connsiteX18" fmla="*/ 2675444 w 2957219"/>
              <a:gd name="connsiteY18" fmla="*/ 570653 h 723275"/>
              <a:gd name="connsiteX19" fmla="*/ 2674571 w 2957219"/>
              <a:gd name="connsiteY19" fmla="*/ 571654 h 723275"/>
              <a:gd name="connsiteX20" fmla="*/ 2652436 w 2957219"/>
              <a:gd name="connsiteY20" fmla="*/ 596758 h 723275"/>
              <a:gd name="connsiteX21" fmla="*/ 2639297 w 2957219"/>
              <a:gd name="connsiteY21" fmla="*/ 723058 h 723275"/>
              <a:gd name="connsiteX22" fmla="*/ 2639332 w 2957219"/>
              <a:gd name="connsiteY22" fmla="*/ 723275 h 723275"/>
              <a:gd name="connsiteX23" fmla="*/ 120546 w 2957219"/>
              <a:gd name="connsiteY23" fmla="*/ 723275 h 723275"/>
              <a:gd name="connsiteX24" fmla="*/ 0 w 2957219"/>
              <a:gd name="connsiteY24" fmla="*/ 602729 h 723275"/>
              <a:gd name="connsiteX25" fmla="*/ 0 w 2957219"/>
              <a:gd name="connsiteY25" fmla="*/ 120546 h 723275"/>
              <a:gd name="connsiteX26" fmla="*/ 120546 w 2957219"/>
              <a:gd name="connsiteY26" fmla="*/ 0 h 723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57219" h="723275">
                <a:moveTo>
                  <a:pt x="120546" y="0"/>
                </a:moveTo>
                <a:lnTo>
                  <a:pt x="2957219" y="0"/>
                </a:lnTo>
                <a:lnTo>
                  <a:pt x="2946905" y="12994"/>
                </a:lnTo>
                <a:cubicBezTo>
                  <a:pt x="2941686" y="18654"/>
                  <a:pt x="2936856" y="24498"/>
                  <a:pt x="2934930" y="32122"/>
                </a:cubicBezTo>
                <a:cubicBezTo>
                  <a:pt x="2925230" y="70517"/>
                  <a:pt x="2931242" y="112518"/>
                  <a:pt x="2921791" y="150993"/>
                </a:cubicBezTo>
                <a:cubicBezTo>
                  <a:pt x="2919677" y="159595"/>
                  <a:pt x="2908467" y="160599"/>
                  <a:pt x="2902082" y="165851"/>
                </a:cubicBezTo>
                <a:cubicBezTo>
                  <a:pt x="2884372" y="180418"/>
                  <a:pt x="2867043" y="195569"/>
                  <a:pt x="2849525" y="210428"/>
                </a:cubicBezTo>
                <a:lnTo>
                  <a:pt x="2823246" y="232716"/>
                </a:lnTo>
                <a:cubicBezTo>
                  <a:pt x="2816677" y="245098"/>
                  <a:pt x="2809248" y="256948"/>
                  <a:pt x="2803537" y="269863"/>
                </a:cubicBezTo>
                <a:cubicBezTo>
                  <a:pt x="2800441" y="276868"/>
                  <a:pt x="2799631" y="284922"/>
                  <a:pt x="2796968" y="292152"/>
                </a:cubicBezTo>
                <a:cubicBezTo>
                  <a:pt x="2788673" y="314666"/>
                  <a:pt x="2779449" y="336728"/>
                  <a:pt x="2770689" y="359016"/>
                </a:cubicBezTo>
                <a:cubicBezTo>
                  <a:pt x="2768499" y="396163"/>
                  <a:pt x="2769532" y="433734"/>
                  <a:pt x="2764120" y="470458"/>
                </a:cubicBezTo>
                <a:cubicBezTo>
                  <a:pt x="2762821" y="479265"/>
                  <a:pt x="2756292" y="486139"/>
                  <a:pt x="2750980" y="492746"/>
                </a:cubicBezTo>
                <a:cubicBezTo>
                  <a:pt x="2734314" y="513478"/>
                  <a:pt x="2716687" y="533248"/>
                  <a:pt x="2698424" y="552181"/>
                </a:cubicBezTo>
                <a:cubicBezTo>
                  <a:pt x="2647857" y="604601"/>
                  <a:pt x="2657525" y="591809"/>
                  <a:pt x="2669253" y="577881"/>
                </a:cubicBezTo>
                <a:lnTo>
                  <a:pt x="2675444" y="570653"/>
                </a:lnTo>
                <a:lnTo>
                  <a:pt x="2681116" y="564145"/>
                </a:lnTo>
                <a:cubicBezTo>
                  <a:pt x="2681306" y="563907"/>
                  <a:pt x="2679806" y="565600"/>
                  <a:pt x="2677525" y="568223"/>
                </a:cubicBezTo>
                <a:lnTo>
                  <a:pt x="2675444" y="570653"/>
                </a:lnTo>
                <a:lnTo>
                  <a:pt x="2674571" y="571654"/>
                </a:lnTo>
                <a:cubicBezTo>
                  <a:pt x="2670094" y="576756"/>
                  <a:pt x="2663019" y="584790"/>
                  <a:pt x="2652436" y="596758"/>
                </a:cubicBezTo>
                <a:cubicBezTo>
                  <a:pt x="2646936" y="634072"/>
                  <a:pt x="2637908" y="688513"/>
                  <a:pt x="2639297" y="723058"/>
                </a:cubicBezTo>
                <a:lnTo>
                  <a:pt x="2639332" y="723275"/>
                </a:lnTo>
                <a:lnTo>
                  <a:pt x="120546" y="723275"/>
                </a:lnTo>
                <a:cubicBezTo>
                  <a:pt x="53970" y="723275"/>
                  <a:pt x="0" y="669305"/>
                  <a:pt x="0" y="602729"/>
                </a:cubicBezTo>
                <a:lnTo>
                  <a:pt x="0" y="120546"/>
                </a:lnTo>
                <a:cubicBezTo>
                  <a:pt x="0" y="53970"/>
                  <a:pt x="53970" y="0"/>
                  <a:pt x="120546" y="0"/>
                </a:cubicBezTo>
                <a:close/>
              </a:path>
            </a:pathLst>
          </a:custGeom>
          <a:solidFill>
            <a:srgbClr val="E3E3E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9" name="TextBox 28">
            <a:extLst>
              <a:ext uri="{FF2B5EF4-FFF2-40B4-BE49-F238E27FC236}">
                <a16:creationId xmlns:a16="http://schemas.microsoft.com/office/drawing/2014/main" id="{4940EDE8-BC1B-4381-A8D2-CFD8FEBE24BA}"/>
              </a:ext>
            </a:extLst>
          </p:cNvPr>
          <p:cNvSpPr txBox="1"/>
          <p:nvPr userDrawn="1"/>
        </p:nvSpPr>
        <p:spPr>
          <a:xfrm>
            <a:off x="1014186" y="6246925"/>
            <a:ext cx="3122496" cy="430887"/>
          </a:xfrm>
          <a:prstGeom prst="rect">
            <a:avLst/>
          </a:prstGeom>
          <a:noFill/>
        </p:spPr>
        <p:txBody>
          <a:bodyPr wrap="square" rtlCol="0">
            <a:spAutoFit/>
          </a:bodyPr>
          <a:lstStyle/>
          <a:p>
            <a:pPr algn="r"/>
            <a:r>
              <a:rPr lang="en-IN" sz="2200" dirty="0">
                <a:solidFill>
                  <a:srgbClr val="2A3249"/>
                </a:solidFill>
                <a:latin typeface="+mj-lt"/>
              </a:rPr>
              <a:t>Associate Professor</a:t>
            </a:r>
          </a:p>
        </p:txBody>
      </p:sp>
      <p:sp>
        <p:nvSpPr>
          <p:cNvPr id="14" name="TextBox 13">
            <a:extLst>
              <a:ext uri="{FF2B5EF4-FFF2-40B4-BE49-F238E27FC236}">
                <a16:creationId xmlns:a16="http://schemas.microsoft.com/office/drawing/2014/main" id="{B0971C0B-1A93-4B4E-993E-820D30ED512A}"/>
              </a:ext>
            </a:extLst>
          </p:cNvPr>
          <p:cNvSpPr txBox="1"/>
          <p:nvPr userDrawn="1"/>
        </p:nvSpPr>
        <p:spPr>
          <a:xfrm>
            <a:off x="0" y="1037060"/>
            <a:ext cx="3028950" cy="830997"/>
          </a:xfrm>
          <a:prstGeom prst="round1Rect">
            <a:avLst>
              <a:gd name="adj" fmla="val 26743"/>
            </a:avLst>
          </a:prstGeom>
          <a:solidFill>
            <a:schemeClr val="bg1"/>
          </a:solidFill>
          <a:ln w="38100">
            <a:solidFill>
              <a:srgbClr val="2A3249"/>
            </a:solidFill>
          </a:ln>
        </p:spPr>
        <p:txBody>
          <a:bodyPr wrap="square" rtlCol="0">
            <a:spAutoFit/>
          </a:bodyPr>
          <a:lstStyle/>
          <a:p>
            <a:pPr algn="ctr"/>
            <a:r>
              <a:rPr lang="en-IN" sz="4800" dirty="0">
                <a:ln>
                  <a:solidFill>
                    <a:srgbClr val="2A3249"/>
                  </a:solidFill>
                </a:ln>
                <a:solidFill>
                  <a:srgbClr val="2A3249"/>
                </a:solidFill>
                <a:effectLst>
                  <a:innerShdw blurRad="63500" dist="50800">
                    <a:prstClr val="black">
                      <a:alpha val="50000"/>
                    </a:prstClr>
                  </a:innerShdw>
                </a:effectLst>
                <a:latin typeface="+mj-lt"/>
              </a:rPr>
              <a:t>ECAP472</a:t>
            </a:r>
          </a:p>
        </p:txBody>
      </p:sp>
      <p:grpSp>
        <p:nvGrpSpPr>
          <p:cNvPr id="15" name="Group 14">
            <a:extLst>
              <a:ext uri="{FF2B5EF4-FFF2-40B4-BE49-F238E27FC236}">
                <a16:creationId xmlns:a16="http://schemas.microsoft.com/office/drawing/2014/main" id="{123C6166-EB7D-4F8C-8C9E-AF194BB2A7C5}"/>
              </a:ext>
            </a:extLst>
          </p:cNvPr>
          <p:cNvGrpSpPr/>
          <p:nvPr userDrawn="1"/>
        </p:nvGrpSpPr>
        <p:grpSpPr>
          <a:xfrm>
            <a:off x="9542" y="1773019"/>
            <a:ext cx="5251703" cy="1446550"/>
            <a:chOff x="1109436" y="3091879"/>
            <a:chExt cx="4449031" cy="1446550"/>
          </a:xfrm>
        </p:grpSpPr>
        <p:sp>
          <p:nvSpPr>
            <p:cNvPr id="16" name="Rectangle: Single Corner Rounded 15">
              <a:extLst>
                <a:ext uri="{FF2B5EF4-FFF2-40B4-BE49-F238E27FC236}">
                  <a16:creationId xmlns:a16="http://schemas.microsoft.com/office/drawing/2014/main" id="{ED0B0D52-AEAA-42BA-9DEB-639B039D4A13}"/>
                </a:ext>
              </a:extLst>
            </p:cNvPr>
            <p:cNvSpPr/>
            <p:nvPr/>
          </p:nvSpPr>
          <p:spPr>
            <a:xfrm rot="5400000">
              <a:off x="2767547" y="1590638"/>
              <a:ext cx="1132809" cy="4449030"/>
            </a:xfrm>
            <a:prstGeom prst="round1Rect">
              <a:avLst>
                <a:gd name="adj" fmla="val 28439"/>
              </a:avLst>
            </a:prstGeom>
            <a:solidFill>
              <a:srgbClr val="2A3249"/>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bg1"/>
                </a:solidFill>
              </a:endParaRPr>
            </a:p>
          </p:txBody>
        </p:sp>
        <p:sp>
          <p:nvSpPr>
            <p:cNvPr id="17" name="TextBox 16">
              <a:extLst>
                <a:ext uri="{FF2B5EF4-FFF2-40B4-BE49-F238E27FC236}">
                  <a16:creationId xmlns:a16="http://schemas.microsoft.com/office/drawing/2014/main" id="{CE013B92-FFC4-4BAA-8539-4416DBC136CF}"/>
                </a:ext>
              </a:extLst>
            </p:cNvPr>
            <p:cNvSpPr txBox="1"/>
            <p:nvPr/>
          </p:nvSpPr>
          <p:spPr>
            <a:xfrm>
              <a:off x="1109436" y="3091879"/>
              <a:ext cx="4449031" cy="1446550"/>
            </a:xfrm>
            <a:prstGeom prst="rect">
              <a:avLst/>
            </a:prstGeom>
            <a:noFill/>
          </p:spPr>
          <p:txBody>
            <a:bodyPr wrap="square" rtlCol="0" anchor="ctr">
              <a:spAutoFit/>
            </a:bodyPr>
            <a:lstStyle/>
            <a:p>
              <a:pPr algn="ctr"/>
              <a:r>
                <a:rPr lang="en-IN" sz="4400" cap="small" baseline="0" dirty="0">
                  <a:solidFill>
                    <a:schemeClr val="bg1"/>
                  </a:solidFill>
                  <a:effectLst>
                    <a:outerShdw blurRad="38100" dist="38100" dir="2700000" algn="tl">
                      <a:srgbClr val="000000">
                        <a:alpha val="43137"/>
                      </a:srgbClr>
                    </a:outerShdw>
                  </a:effectLst>
                  <a:latin typeface="+mj-lt"/>
                </a:rPr>
                <a:t>Web Technologies</a:t>
              </a:r>
            </a:p>
          </p:txBody>
        </p:sp>
      </p:grpSp>
      <p:grpSp>
        <p:nvGrpSpPr>
          <p:cNvPr id="30" name="Group 29">
            <a:extLst>
              <a:ext uri="{FF2B5EF4-FFF2-40B4-BE49-F238E27FC236}">
                <a16:creationId xmlns:a16="http://schemas.microsoft.com/office/drawing/2014/main" id="{4E18C7C6-1141-4BCA-8E59-D51E0497A04B}"/>
              </a:ext>
            </a:extLst>
          </p:cNvPr>
          <p:cNvGrpSpPr/>
          <p:nvPr userDrawn="1"/>
        </p:nvGrpSpPr>
        <p:grpSpPr>
          <a:xfrm>
            <a:off x="195423" y="5604518"/>
            <a:ext cx="3947738" cy="546850"/>
            <a:chOff x="426720" y="4559594"/>
            <a:chExt cx="4084544" cy="546850"/>
          </a:xfrm>
        </p:grpSpPr>
        <p:sp>
          <p:nvSpPr>
            <p:cNvPr id="31" name="Freeform: Shape 30">
              <a:extLst>
                <a:ext uri="{FF2B5EF4-FFF2-40B4-BE49-F238E27FC236}">
                  <a16:creationId xmlns:a16="http://schemas.microsoft.com/office/drawing/2014/main" id="{19DF2DD6-B8B6-4394-B424-3A07B55F9723}"/>
                </a:ext>
              </a:extLst>
            </p:cNvPr>
            <p:cNvSpPr/>
            <p:nvPr userDrawn="1"/>
          </p:nvSpPr>
          <p:spPr>
            <a:xfrm>
              <a:off x="426720" y="4566444"/>
              <a:ext cx="4084544" cy="540000"/>
            </a:xfrm>
            <a:custGeom>
              <a:avLst/>
              <a:gdLst>
                <a:gd name="connsiteX0" fmla="*/ 120546 w 2957219"/>
                <a:gd name="connsiteY0" fmla="*/ 0 h 723275"/>
                <a:gd name="connsiteX1" fmla="*/ 2957219 w 2957219"/>
                <a:gd name="connsiteY1" fmla="*/ 0 h 723275"/>
                <a:gd name="connsiteX2" fmla="*/ 2946905 w 2957219"/>
                <a:gd name="connsiteY2" fmla="*/ 12994 h 723275"/>
                <a:gd name="connsiteX3" fmla="*/ 2934930 w 2957219"/>
                <a:gd name="connsiteY3" fmla="*/ 32122 h 723275"/>
                <a:gd name="connsiteX4" fmla="*/ 2921791 w 2957219"/>
                <a:gd name="connsiteY4" fmla="*/ 150993 h 723275"/>
                <a:gd name="connsiteX5" fmla="*/ 2902082 w 2957219"/>
                <a:gd name="connsiteY5" fmla="*/ 165851 h 723275"/>
                <a:gd name="connsiteX6" fmla="*/ 2849525 w 2957219"/>
                <a:gd name="connsiteY6" fmla="*/ 210428 h 723275"/>
                <a:gd name="connsiteX7" fmla="*/ 2823246 w 2957219"/>
                <a:gd name="connsiteY7" fmla="*/ 232716 h 723275"/>
                <a:gd name="connsiteX8" fmla="*/ 2803537 w 2957219"/>
                <a:gd name="connsiteY8" fmla="*/ 269863 h 723275"/>
                <a:gd name="connsiteX9" fmla="*/ 2796968 w 2957219"/>
                <a:gd name="connsiteY9" fmla="*/ 292152 h 723275"/>
                <a:gd name="connsiteX10" fmla="*/ 2770689 w 2957219"/>
                <a:gd name="connsiteY10" fmla="*/ 359016 h 723275"/>
                <a:gd name="connsiteX11" fmla="*/ 2764120 w 2957219"/>
                <a:gd name="connsiteY11" fmla="*/ 470458 h 723275"/>
                <a:gd name="connsiteX12" fmla="*/ 2750980 w 2957219"/>
                <a:gd name="connsiteY12" fmla="*/ 492746 h 723275"/>
                <a:gd name="connsiteX13" fmla="*/ 2698424 w 2957219"/>
                <a:gd name="connsiteY13" fmla="*/ 552181 h 723275"/>
                <a:gd name="connsiteX14" fmla="*/ 2669253 w 2957219"/>
                <a:gd name="connsiteY14" fmla="*/ 577881 h 723275"/>
                <a:gd name="connsiteX15" fmla="*/ 2675444 w 2957219"/>
                <a:gd name="connsiteY15" fmla="*/ 570653 h 723275"/>
                <a:gd name="connsiteX16" fmla="*/ 2681116 w 2957219"/>
                <a:gd name="connsiteY16" fmla="*/ 564145 h 723275"/>
                <a:gd name="connsiteX17" fmla="*/ 2677525 w 2957219"/>
                <a:gd name="connsiteY17" fmla="*/ 568223 h 723275"/>
                <a:gd name="connsiteX18" fmla="*/ 2675444 w 2957219"/>
                <a:gd name="connsiteY18" fmla="*/ 570653 h 723275"/>
                <a:gd name="connsiteX19" fmla="*/ 2674571 w 2957219"/>
                <a:gd name="connsiteY19" fmla="*/ 571654 h 723275"/>
                <a:gd name="connsiteX20" fmla="*/ 2652436 w 2957219"/>
                <a:gd name="connsiteY20" fmla="*/ 596758 h 723275"/>
                <a:gd name="connsiteX21" fmla="*/ 2639297 w 2957219"/>
                <a:gd name="connsiteY21" fmla="*/ 723058 h 723275"/>
                <a:gd name="connsiteX22" fmla="*/ 2639332 w 2957219"/>
                <a:gd name="connsiteY22" fmla="*/ 723275 h 723275"/>
                <a:gd name="connsiteX23" fmla="*/ 120546 w 2957219"/>
                <a:gd name="connsiteY23" fmla="*/ 723275 h 723275"/>
                <a:gd name="connsiteX24" fmla="*/ 0 w 2957219"/>
                <a:gd name="connsiteY24" fmla="*/ 602729 h 723275"/>
                <a:gd name="connsiteX25" fmla="*/ 0 w 2957219"/>
                <a:gd name="connsiteY25" fmla="*/ 120546 h 723275"/>
                <a:gd name="connsiteX26" fmla="*/ 120546 w 2957219"/>
                <a:gd name="connsiteY26" fmla="*/ 0 h 723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57219" h="723275">
                  <a:moveTo>
                    <a:pt x="120546" y="0"/>
                  </a:moveTo>
                  <a:lnTo>
                    <a:pt x="2957219" y="0"/>
                  </a:lnTo>
                  <a:lnTo>
                    <a:pt x="2946905" y="12994"/>
                  </a:lnTo>
                  <a:cubicBezTo>
                    <a:pt x="2941686" y="18654"/>
                    <a:pt x="2936856" y="24498"/>
                    <a:pt x="2934930" y="32122"/>
                  </a:cubicBezTo>
                  <a:cubicBezTo>
                    <a:pt x="2925230" y="70517"/>
                    <a:pt x="2931242" y="112518"/>
                    <a:pt x="2921791" y="150993"/>
                  </a:cubicBezTo>
                  <a:cubicBezTo>
                    <a:pt x="2919677" y="159595"/>
                    <a:pt x="2908467" y="160599"/>
                    <a:pt x="2902082" y="165851"/>
                  </a:cubicBezTo>
                  <a:cubicBezTo>
                    <a:pt x="2884372" y="180418"/>
                    <a:pt x="2867043" y="195569"/>
                    <a:pt x="2849525" y="210428"/>
                  </a:cubicBezTo>
                  <a:lnTo>
                    <a:pt x="2823246" y="232716"/>
                  </a:lnTo>
                  <a:cubicBezTo>
                    <a:pt x="2816677" y="245098"/>
                    <a:pt x="2809248" y="256948"/>
                    <a:pt x="2803537" y="269863"/>
                  </a:cubicBezTo>
                  <a:cubicBezTo>
                    <a:pt x="2800441" y="276868"/>
                    <a:pt x="2799631" y="284922"/>
                    <a:pt x="2796968" y="292152"/>
                  </a:cubicBezTo>
                  <a:cubicBezTo>
                    <a:pt x="2788673" y="314666"/>
                    <a:pt x="2779449" y="336728"/>
                    <a:pt x="2770689" y="359016"/>
                  </a:cubicBezTo>
                  <a:cubicBezTo>
                    <a:pt x="2768499" y="396163"/>
                    <a:pt x="2769532" y="433734"/>
                    <a:pt x="2764120" y="470458"/>
                  </a:cubicBezTo>
                  <a:cubicBezTo>
                    <a:pt x="2762821" y="479265"/>
                    <a:pt x="2756292" y="486139"/>
                    <a:pt x="2750980" y="492746"/>
                  </a:cubicBezTo>
                  <a:cubicBezTo>
                    <a:pt x="2734314" y="513478"/>
                    <a:pt x="2716687" y="533248"/>
                    <a:pt x="2698424" y="552181"/>
                  </a:cubicBezTo>
                  <a:cubicBezTo>
                    <a:pt x="2647857" y="604601"/>
                    <a:pt x="2657525" y="591809"/>
                    <a:pt x="2669253" y="577881"/>
                  </a:cubicBezTo>
                  <a:lnTo>
                    <a:pt x="2675444" y="570653"/>
                  </a:lnTo>
                  <a:lnTo>
                    <a:pt x="2681116" y="564145"/>
                  </a:lnTo>
                  <a:cubicBezTo>
                    <a:pt x="2681306" y="563907"/>
                    <a:pt x="2679806" y="565600"/>
                    <a:pt x="2677525" y="568223"/>
                  </a:cubicBezTo>
                  <a:lnTo>
                    <a:pt x="2675444" y="570653"/>
                  </a:lnTo>
                  <a:lnTo>
                    <a:pt x="2674571" y="571654"/>
                  </a:lnTo>
                  <a:cubicBezTo>
                    <a:pt x="2670094" y="576756"/>
                    <a:pt x="2663019" y="584790"/>
                    <a:pt x="2652436" y="596758"/>
                  </a:cubicBezTo>
                  <a:cubicBezTo>
                    <a:pt x="2646936" y="634072"/>
                    <a:pt x="2637908" y="688513"/>
                    <a:pt x="2639297" y="723058"/>
                  </a:cubicBezTo>
                  <a:lnTo>
                    <a:pt x="2639332" y="723275"/>
                  </a:lnTo>
                  <a:lnTo>
                    <a:pt x="120546" y="723275"/>
                  </a:lnTo>
                  <a:cubicBezTo>
                    <a:pt x="53970" y="723275"/>
                    <a:pt x="0" y="669305"/>
                    <a:pt x="0" y="602729"/>
                  </a:cubicBezTo>
                  <a:lnTo>
                    <a:pt x="0" y="120546"/>
                  </a:lnTo>
                  <a:cubicBezTo>
                    <a:pt x="0" y="53970"/>
                    <a:pt x="53970" y="0"/>
                    <a:pt x="120546" y="0"/>
                  </a:cubicBezTo>
                  <a:close/>
                </a:path>
              </a:pathLst>
            </a:custGeom>
            <a:solidFill>
              <a:srgbClr val="2A324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32" name="TextBox 31">
              <a:extLst>
                <a:ext uri="{FF2B5EF4-FFF2-40B4-BE49-F238E27FC236}">
                  <a16:creationId xmlns:a16="http://schemas.microsoft.com/office/drawing/2014/main" id="{65318B09-A2BC-4830-B9B5-F87B346C9629}"/>
                </a:ext>
              </a:extLst>
            </p:cNvPr>
            <p:cNvSpPr txBox="1"/>
            <p:nvPr userDrawn="1"/>
          </p:nvSpPr>
          <p:spPr>
            <a:xfrm>
              <a:off x="426720" y="4559594"/>
              <a:ext cx="3874494" cy="523220"/>
            </a:xfrm>
            <a:prstGeom prst="rect">
              <a:avLst/>
            </a:prstGeom>
            <a:noFill/>
          </p:spPr>
          <p:txBody>
            <a:bodyPr wrap="square" rtlCol="0">
              <a:spAutoFit/>
            </a:bodyPr>
            <a:lstStyle/>
            <a:p>
              <a:r>
                <a:rPr lang="en-IN" sz="2800" dirty="0" err="1">
                  <a:solidFill>
                    <a:schemeClr val="bg1"/>
                  </a:solidFill>
                  <a:effectLst>
                    <a:outerShdw blurRad="38100" dist="38100" dir="2700000" algn="tl">
                      <a:srgbClr val="000000">
                        <a:alpha val="43137"/>
                      </a:srgbClr>
                    </a:outerShdw>
                  </a:effectLst>
                  <a:latin typeface="+mj-lt"/>
                </a:rPr>
                <a:t>Dr.</a:t>
              </a:r>
              <a:r>
                <a:rPr lang="en-IN" sz="2800" dirty="0">
                  <a:solidFill>
                    <a:schemeClr val="bg1"/>
                  </a:solidFill>
                  <a:effectLst>
                    <a:outerShdw blurRad="38100" dist="38100" dir="2700000" algn="tl">
                      <a:srgbClr val="000000">
                        <a:alpha val="43137"/>
                      </a:srgbClr>
                    </a:outerShdw>
                  </a:effectLst>
                  <a:latin typeface="+mj-lt"/>
                </a:rPr>
                <a:t> </a:t>
              </a:r>
              <a:r>
                <a:rPr lang="en-IN" sz="2800" dirty="0" err="1">
                  <a:solidFill>
                    <a:schemeClr val="bg1"/>
                  </a:solidFill>
                  <a:effectLst>
                    <a:outerShdw blurRad="38100" dist="38100" dir="2700000" algn="tl">
                      <a:srgbClr val="000000">
                        <a:alpha val="43137"/>
                      </a:srgbClr>
                    </a:outerShdw>
                  </a:effectLst>
                  <a:latin typeface="+mj-lt"/>
                </a:rPr>
                <a:t>Pritpal</a:t>
              </a:r>
              <a:r>
                <a:rPr lang="en-IN" sz="2800" dirty="0">
                  <a:solidFill>
                    <a:schemeClr val="bg1"/>
                  </a:solidFill>
                  <a:effectLst>
                    <a:outerShdw blurRad="38100" dist="38100" dir="2700000" algn="tl">
                      <a:srgbClr val="000000">
                        <a:alpha val="43137"/>
                      </a:srgbClr>
                    </a:outerShdw>
                  </a:effectLst>
                  <a:latin typeface="+mj-lt"/>
                </a:rPr>
                <a:t> Singh</a:t>
              </a:r>
            </a:p>
          </p:txBody>
        </p:sp>
      </p:grpSp>
    </p:spTree>
    <p:extLst>
      <p:ext uri="{BB962C8B-B14F-4D97-AF65-F5344CB8AC3E}">
        <p14:creationId xmlns:p14="http://schemas.microsoft.com/office/powerpoint/2010/main" val="4098888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1_Blank">
    <p:bg>
      <p:bgPr>
        <a:blipFill dpi="0" rotWithShape="1">
          <a:blip r:embed="rId2">
            <a:alphaModFix amt="15000"/>
            <a:lum/>
          </a:blip>
          <a:srcRect/>
          <a:stretch>
            <a:fillRect l="-17000" r="-17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6553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576E48-432E-4EB2-9BF4-4B24EE942AA6}" type="datetimeFigureOut">
              <a:rPr lang="en-US" smtClean="0"/>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7903352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576E48-432E-4EB2-9BF4-4B24EE942AA6}" type="datetimeFigureOut">
              <a:rPr lang="en-US" smtClean="0"/>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10350366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576E48-432E-4EB2-9BF4-4B24EE942AA6}" type="datetimeFigureOut">
              <a:rPr lang="en-US" smtClean="0"/>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23209857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576E48-432E-4EB2-9BF4-4B24EE942AA6}" type="datetimeFigureOut">
              <a:rPr lang="en-US" smtClean="0"/>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2526274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Thank You">
    <p:bg>
      <p:bgPr>
        <a:gradFill flip="none" rotWithShape="1">
          <a:gsLst>
            <a:gs pos="56648">
              <a:srgbClr val="25467F"/>
            </a:gs>
            <a:gs pos="100000">
              <a:srgbClr val="4F72A3"/>
            </a:gs>
            <a:gs pos="84000">
              <a:srgbClr val="284982"/>
            </a:gs>
            <a:gs pos="31000">
              <a:srgbClr val="002060"/>
            </a:gs>
          </a:gsLst>
          <a:path path="rect">
            <a:fillToRect l="100000" t="100000"/>
          </a:path>
          <a:tileRect r="-100000" b="-100000"/>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C739FE-B2F2-4F18-A226-64C62A085746}"/>
              </a:ext>
            </a:extLst>
          </p:cNvPr>
          <p:cNvSpPr txBox="1"/>
          <p:nvPr userDrawn="1"/>
        </p:nvSpPr>
        <p:spPr>
          <a:xfrm>
            <a:off x="1620711" y="2967335"/>
            <a:ext cx="5902578" cy="923330"/>
          </a:xfrm>
          <a:prstGeom prst="rect">
            <a:avLst/>
          </a:prstGeom>
          <a:noFill/>
        </p:spPr>
        <p:txBody>
          <a:bodyPr wrap="none" rtlCol="0">
            <a:spAutoFit/>
          </a:bodyPr>
          <a:lstStyle/>
          <a:p>
            <a:r>
              <a:rPr lang="en-US" sz="5400" dirty="0">
                <a:solidFill>
                  <a:schemeClr val="bg1"/>
                </a:solidFill>
                <a:latin typeface="+mj-lt"/>
              </a:rPr>
              <a:t>That’s all for now…</a:t>
            </a:r>
          </a:p>
        </p:txBody>
      </p:sp>
    </p:spTree>
    <p:extLst>
      <p:ext uri="{BB962C8B-B14F-4D97-AF65-F5344CB8AC3E}">
        <p14:creationId xmlns:p14="http://schemas.microsoft.com/office/powerpoint/2010/main" val="1569928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earning Outcome">
    <p:bg>
      <p:bgPr>
        <a:blipFill dpi="0" rotWithShape="1">
          <a:blip r:embed="rId2">
            <a:alphaModFix amt="15000"/>
          </a:blip>
          <a:srcRect/>
          <a:tile tx="0" ty="0" sx="100000" sy="100000" flip="none" algn="tl"/>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753A410-DACD-4A04-BE6C-28121A132BE1}"/>
              </a:ext>
            </a:extLst>
          </p:cNvPr>
          <p:cNvSpPr/>
          <p:nvPr userDrawn="1"/>
        </p:nvSpPr>
        <p:spPr>
          <a:xfrm>
            <a:off x="0" y="0"/>
            <a:ext cx="9144000" cy="2171700"/>
          </a:xfrm>
          <a:prstGeom prst="rect">
            <a:avLst/>
          </a:prstGeom>
          <a:gradFill flip="none" rotWithShape="1">
            <a:gsLst>
              <a:gs pos="0">
                <a:schemeClr val="accent5">
                  <a:lumMod val="60000"/>
                  <a:lumOff val="40000"/>
                </a:schemeClr>
              </a:gs>
              <a:gs pos="39000">
                <a:srgbClr val="174B8B"/>
              </a:gs>
              <a:gs pos="78000">
                <a:srgbClr val="002060"/>
              </a:gs>
            </a:gsLst>
            <a:lin ang="108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hasCustomPrompt="1"/>
          </p:nvPr>
        </p:nvSpPr>
        <p:spPr>
          <a:xfrm>
            <a:off x="1200148" y="2886075"/>
            <a:ext cx="7315201" cy="3819525"/>
          </a:xfrm>
        </p:spPr>
        <p:txBody>
          <a:bodyPr/>
          <a:lstStyle>
            <a:lvl1pPr>
              <a:lnSpc>
                <a:spcPct val="150000"/>
              </a:lnSpc>
              <a:buClr>
                <a:srgbClr val="002060"/>
              </a:buClr>
              <a:defRPr/>
            </a:lvl1pPr>
            <a:lvl2pPr>
              <a:buClr>
                <a:srgbClr val="00203F"/>
              </a:buClr>
              <a:defRPr/>
            </a:lvl2pPr>
            <a:lvl3pPr>
              <a:buClr>
                <a:srgbClr val="00203F"/>
              </a:buClr>
              <a:defRPr/>
            </a:lvl3pPr>
            <a:lvl4pPr>
              <a:buClr>
                <a:srgbClr val="00203F"/>
              </a:buClr>
              <a:defRPr/>
            </a:lvl4pPr>
            <a:lvl5pPr>
              <a:buClr>
                <a:srgbClr val="00203F"/>
              </a:buClr>
              <a:defRPr/>
            </a:lvl5pPr>
          </a:lstStyle>
          <a:p>
            <a:pPr lvl="0"/>
            <a:r>
              <a:rPr lang="en-US" dirty="0"/>
              <a:t>outcome 1</a:t>
            </a:r>
          </a:p>
          <a:p>
            <a:pPr lvl="0"/>
            <a:r>
              <a:rPr lang="en-US" dirty="0"/>
              <a:t>outcome 2</a:t>
            </a:r>
          </a:p>
          <a:p>
            <a:pPr lvl="0"/>
            <a:r>
              <a:rPr lang="en-US" dirty="0"/>
              <a:t>outcome 3</a:t>
            </a:r>
          </a:p>
          <a:p>
            <a:pPr lvl="0"/>
            <a:endParaRPr lang="en-US" dirty="0"/>
          </a:p>
        </p:txBody>
      </p:sp>
      <p:pic>
        <p:nvPicPr>
          <p:cNvPr id="13" name="Graphic 12" descr="Bullseye outline">
            <a:extLst>
              <a:ext uri="{FF2B5EF4-FFF2-40B4-BE49-F238E27FC236}">
                <a16:creationId xmlns:a16="http://schemas.microsoft.com/office/drawing/2014/main" id="{0F3B9253-370A-44CC-8474-0C7FCBCF9734}"/>
              </a:ext>
            </a:extLst>
          </p:cNvPr>
          <p:cNvPicPr>
            <a:picLocks noChangeAspect="1"/>
          </p:cNvPicPr>
          <p:nvPr userDrawn="1"/>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96412" y="38411"/>
            <a:ext cx="2094875" cy="2094875"/>
          </a:xfrm>
          <a:prstGeom prst="rect">
            <a:avLst/>
          </a:prstGeom>
          <a:effectLst>
            <a:outerShdw blurRad="50800" dist="38100" dir="2700000" algn="tl" rotWithShape="0">
              <a:prstClr val="black">
                <a:alpha val="40000"/>
              </a:prstClr>
            </a:outerShdw>
          </a:effectLst>
        </p:spPr>
      </p:pic>
      <p:sp>
        <p:nvSpPr>
          <p:cNvPr id="14" name="TextBox 13">
            <a:extLst>
              <a:ext uri="{FF2B5EF4-FFF2-40B4-BE49-F238E27FC236}">
                <a16:creationId xmlns:a16="http://schemas.microsoft.com/office/drawing/2014/main" id="{B11982A6-2D52-4584-A559-5808F0A81B65}"/>
              </a:ext>
            </a:extLst>
          </p:cNvPr>
          <p:cNvSpPr txBox="1"/>
          <p:nvPr userDrawn="1"/>
        </p:nvSpPr>
        <p:spPr>
          <a:xfrm>
            <a:off x="628650" y="2267277"/>
            <a:ext cx="7315200" cy="523220"/>
          </a:xfrm>
          <a:prstGeom prst="rect">
            <a:avLst/>
          </a:prstGeom>
          <a:noFill/>
        </p:spPr>
        <p:txBody>
          <a:bodyPr wrap="square" rtlCol="0">
            <a:spAutoFit/>
          </a:bodyPr>
          <a:lstStyle/>
          <a:p>
            <a:r>
              <a:rPr lang="en-US" sz="2800" dirty="0">
                <a:solidFill>
                  <a:srgbClr val="002060"/>
                </a:solidFill>
              </a:rPr>
              <a:t>After this lecture, you will be able to</a:t>
            </a:r>
          </a:p>
        </p:txBody>
      </p:sp>
      <p:sp>
        <p:nvSpPr>
          <p:cNvPr id="6" name="TextBox 5">
            <a:extLst>
              <a:ext uri="{FF2B5EF4-FFF2-40B4-BE49-F238E27FC236}">
                <a16:creationId xmlns:a16="http://schemas.microsoft.com/office/drawing/2014/main" id="{EF6766E5-0F8A-4B64-BCEE-43C991E20C59}"/>
              </a:ext>
            </a:extLst>
          </p:cNvPr>
          <p:cNvSpPr txBox="1"/>
          <p:nvPr userDrawn="1"/>
        </p:nvSpPr>
        <p:spPr>
          <a:xfrm>
            <a:off x="628650" y="317200"/>
            <a:ext cx="2800350" cy="1537299"/>
          </a:xfrm>
          <a:prstGeom prst="rect">
            <a:avLst/>
          </a:prstGeom>
        </p:spPr>
        <p:txBody>
          <a:bodyPr vert="horz" lIns="91440" tIns="45720" rIns="91440" bIns="45720" rtlCol="0" anchor="ctr">
            <a:normAutofit/>
          </a:bodyPr>
          <a:lstStyle>
            <a:lvl1pPr defTabSz="914400">
              <a:lnSpc>
                <a:spcPct val="90000"/>
              </a:lnSpc>
              <a:spcBef>
                <a:spcPct val="0"/>
              </a:spcBef>
              <a:spcAft>
                <a:spcPts val="600"/>
              </a:spcAft>
              <a:buNone/>
              <a:defRPr sz="4400">
                <a:solidFill>
                  <a:srgbClr val="ABF1CF"/>
                </a:solidFill>
                <a:effectLst>
                  <a:outerShdw blurRad="38100" dist="38100" dir="2700000" algn="tl">
                    <a:srgbClr val="000000">
                      <a:alpha val="43137"/>
                    </a:srgbClr>
                  </a:outerShdw>
                </a:effectLst>
                <a:latin typeface="+mj-lt"/>
                <a:ea typeface="+mj-ea"/>
                <a:cs typeface="+mj-cs"/>
              </a:defRPr>
            </a:lvl1pPr>
          </a:lstStyle>
          <a:p>
            <a:pPr lvl="0"/>
            <a:r>
              <a:rPr lang="en-IN" dirty="0"/>
              <a:t>Learning Outcomes</a:t>
            </a:r>
          </a:p>
        </p:txBody>
      </p:sp>
    </p:spTree>
    <p:extLst>
      <p:ext uri="{BB962C8B-B14F-4D97-AF65-F5344CB8AC3E}">
        <p14:creationId xmlns:p14="http://schemas.microsoft.com/office/powerpoint/2010/main" val="2052903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alphaModFix amt="15000"/>
          </a:blip>
          <a:srcRect/>
          <a:tile tx="0" ty="0" sx="100000" sy="100000" flip="none" algn="tl"/>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753A410-DACD-4A04-BE6C-28121A132BE1}"/>
              </a:ext>
            </a:extLst>
          </p:cNvPr>
          <p:cNvSpPr/>
          <p:nvPr userDrawn="1"/>
        </p:nvSpPr>
        <p:spPr>
          <a:xfrm>
            <a:off x="0" y="1"/>
            <a:ext cx="9144000" cy="1041400"/>
          </a:xfrm>
          <a:prstGeom prst="rect">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361950" y="1"/>
            <a:ext cx="8782050" cy="1041400"/>
          </a:xfrm>
        </p:spPr>
        <p:txBody>
          <a:bodyPr>
            <a:normAutofit/>
          </a:bodyPr>
          <a:lstStyle>
            <a:lvl1pPr>
              <a:spcAft>
                <a:spcPts val="600"/>
              </a:spcAft>
              <a:defRPr sz="3600">
                <a:solidFill>
                  <a:srgbClr val="ABF1CF"/>
                </a:solidFill>
                <a:effectLst>
                  <a:outerShdw blurRad="38100" dist="38100" dir="2700000" algn="tl">
                    <a:srgbClr val="000000">
                      <a:alpha val="43137"/>
                    </a:srgbClr>
                  </a:outerShdw>
                </a:effectLst>
              </a:defRPr>
            </a:lvl1pPr>
          </a:lstStyle>
          <a:p>
            <a:r>
              <a:rPr lang="en-US" dirty="0"/>
              <a:t>Slider Header</a:t>
            </a:r>
          </a:p>
        </p:txBody>
      </p:sp>
      <p:sp>
        <p:nvSpPr>
          <p:cNvPr id="3" name="Content Placeholder 2"/>
          <p:cNvSpPr>
            <a:spLocks noGrp="1"/>
          </p:cNvSpPr>
          <p:nvPr>
            <p:ph idx="1" hasCustomPrompt="1"/>
          </p:nvPr>
        </p:nvSpPr>
        <p:spPr>
          <a:xfrm>
            <a:off x="361950" y="1295400"/>
            <a:ext cx="8582025" cy="5400675"/>
          </a:xfrm>
        </p:spPr>
        <p:txBody>
          <a:bodyPr/>
          <a:lstStyle>
            <a:lvl1pPr>
              <a:lnSpc>
                <a:spcPct val="150000"/>
              </a:lnSpc>
              <a:buClr>
                <a:srgbClr val="002060"/>
              </a:buClr>
              <a:defRPr sz="2600"/>
            </a:lvl1pPr>
            <a:lvl2pPr>
              <a:buClr>
                <a:srgbClr val="00203F"/>
              </a:buClr>
              <a:defRPr/>
            </a:lvl2pPr>
            <a:lvl3pPr>
              <a:buClr>
                <a:srgbClr val="00203F"/>
              </a:buClr>
              <a:defRPr/>
            </a:lvl3pPr>
            <a:lvl4pPr>
              <a:buClr>
                <a:srgbClr val="00203F"/>
              </a:buClr>
              <a:defRPr/>
            </a:lvl4pPr>
            <a:lvl5pPr>
              <a:buClr>
                <a:srgbClr val="00203F"/>
              </a:buClr>
              <a:defRPr/>
            </a:lvl5pPr>
          </a:lstStyle>
          <a:p>
            <a:pPr lvl="0"/>
            <a:r>
              <a:rPr lang="en-US" dirty="0"/>
              <a:t>Slide Content</a:t>
            </a:r>
          </a:p>
        </p:txBody>
      </p:sp>
      <p:sp>
        <p:nvSpPr>
          <p:cNvPr id="4" name="Rectangle 3">
            <a:extLst>
              <a:ext uri="{FF2B5EF4-FFF2-40B4-BE49-F238E27FC236}">
                <a16:creationId xmlns:a16="http://schemas.microsoft.com/office/drawing/2014/main" id="{EAE36F85-8E99-4EBD-9152-4375E6B60730}"/>
              </a:ext>
            </a:extLst>
          </p:cNvPr>
          <p:cNvSpPr/>
          <p:nvPr userDrawn="1"/>
        </p:nvSpPr>
        <p:spPr>
          <a:xfrm>
            <a:off x="0" y="1104901"/>
            <a:ext cx="9144000" cy="36000"/>
          </a:xfrm>
          <a:prstGeom prst="rect">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IN"/>
          </a:p>
        </p:txBody>
      </p:sp>
    </p:spTree>
    <p:extLst>
      <p:ext uri="{BB962C8B-B14F-4D97-AF65-F5344CB8AC3E}">
        <p14:creationId xmlns:p14="http://schemas.microsoft.com/office/powerpoint/2010/main" val="2983567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Whil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65EA833-BDE6-4685-A90E-673325080A8A}"/>
              </a:ext>
            </a:extLst>
          </p:cNvPr>
          <p:cNvSpPr/>
          <p:nvPr userDrawn="1"/>
        </p:nvSpPr>
        <p:spPr>
          <a:xfrm>
            <a:off x="0" y="1"/>
            <a:ext cx="9144000" cy="1041400"/>
          </a:xfrm>
          <a:prstGeom prst="rect">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Rectangle 5">
            <a:extLst>
              <a:ext uri="{FF2B5EF4-FFF2-40B4-BE49-F238E27FC236}">
                <a16:creationId xmlns:a16="http://schemas.microsoft.com/office/drawing/2014/main" id="{6BD20735-D3B3-49CC-BEA1-5C2A015B23A8}"/>
              </a:ext>
            </a:extLst>
          </p:cNvPr>
          <p:cNvSpPr/>
          <p:nvPr userDrawn="1"/>
        </p:nvSpPr>
        <p:spPr>
          <a:xfrm>
            <a:off x="0" y="1104901"/>
            <a:ext cx="9144000" cy="36000"/>
          </a:xfrm>
          <a:prstGeom prst="rect">
            <a:avLst/>
          </a:prstGeom>
          <a:solidFill>
            <a:srgbClr val="00206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IN"/>
          </a:p>
        </p:txBody>
      </p:sp>
      <p:sp>
        <p:nvSpPr>
          <p:cNvPr id="2" name="Title 1"/>
          <p:cNvSpPr>
            <a:spLocks noGrp="1"/>
          </p:cNvSpPr>
          <p:nvPr>
            <p:ph type="title" hasCustomPrompt="1"/>
          </p:nvPr>
        </p:nvSpPr>
        <p:spPr>
          <a:xfrm>
            <a:off x="361950" y="0"/>
            <a:ext cx="8782050" cy="1032901"/>
          </a:xfrm>
        </p:spPr>
        <p:txBody>
          <a:bodyPr>
            <a:normAutofit/>
          </a:bodyPr>
          <a:lstStyle>
            <a:lvl1pPr>
              <a:spcAft>
                <a:spcPts val="600"/>
              </a:spcAft>
              <a:defRPr sz="3600">
                <a:solidFill>
                  <a:srgbClr val="ABF1CF"/>
                </a:solidFill>
                <a:effectLst>
                  <a:outerShdw blurRad="38100" dist="38100" dir="2700000" algn="tl">
                    <a:srgbClr val="000000">
                      <a:alpha val="43137"/>
                    </a:srgbClr>
                  </a:outerShdw>
                </a:effectLst>
              </a:defRPr>
            </a:lvl1pPr>
          </a:lstStyle>
          <a:p>
            <a:r>
              <a:rPr lang="en-US" dirty="0"/>
              <a:t>Slider Header</a:t>
            </a:r>
          </a:p>
        </p:txBody>
      </p:sp>
      <p:sp>
        <p:nvSpPr>
          <p:cNvPr id="3" name="Content Placeholder 2"/>
          <p:cNvSpPr>
            <a:spLocks noGrp="1"/>
          </p:cNvSpPr>
          <p:nvPr>
            <p:ph idx="1" hasCustomPrompt="1"/>
          </p:nvPr>
        </p:nvSpPr>
        <p:spPr>
          <a:xfrm>
            <a:off x="361950" y="1295400"/>
            <a:ext cx="8582025" cy="5400675"/>
          </a:xfrm>
        </p:spPr>
        <p:txBody>
          <a:bodyPr vert="horz" lIns="91440" tIns="45720" rIns="91440" bIns="45720" rtlCol="0">
            <a:normAutofit/>
          </a:bodyPr>
          <a:lstStyle>
            <a:lvl1pPr>
              <a:defRPr lang="en-US" sz="2600" dirty="0"/>
            </a:lvl1pPr>
          </a:lstStyle>
          <a:p>
            <a:pPr lvl="0">
              <a:lnSpc>
                <a:spcPct val="150000"/>
              </a:lnSpc>
              <a:buClr>
                <a:srgbClr val="002060"/>
              </a:buClr>
            </a:pPr>
            <a:r>
              <a:rPr lang="en-US" dirty="0"/>
              <a:t>Slide Content</a:t>
            </a:r>
          </a:p>
        </p:txBody>
      </p:sp>
    </p:spTree>
    <p:extLst>
      <p:ext uri="{BB962C8B-B14F-4D97-AF65-F5344CB8AC3E}">
        <p14:creationId xmlns:p14="http://schemas.microsoft.com/office/powerpoint/2010/main" val="3478284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576E48-432E-4EB2-9BF4-4B24EE942AA6}" type="datetimeFigureOut">
              <a:rPr lang="en-US" smtClean="0"/>
              <a:t>1/29/2022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2976678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576E48-432E-4EB2-9BF4-4B24EE942AA6}" type="datetimeFigureOut">
              <a:rPr lang="en-US" smtClean="0"/>
              <a:t>1/29/2022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955853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5576E48-432E-4EB2-9BF4-4B24EE942AA6}" type="datetimeFigureOut">
              <a:rPr lang="en-US" smtClean="0"/>
              <a:t>1/29/2022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2934989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5576E48-432E-4EB2-9BF4-4B24EE942AA6}" type="datetimeFigureOut">
              <a:rPr lang="en-US" smtClean="0"/>
              <a:t>1/29/2022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298E91-5C76-4DC9-AAF3-6C7CF46E3529}" type="slidenum">
              <a:rPr lang="en-US" smtClean="0"/>
              <a:t>‹#›</a:t>
            </a:fld>
            <a:endParaRPr lang="en-US"/>
          </a:p>
        </p:txBody>
      </p:sp>
    </p:spTree>
    <p:extLst>
      <p:ext uri="{BB962C8B-B14F-4D97-AF65-F5344CB8AC3E}">
        <p14:creationId xmlns:p14="http://schemas.microsoft.com/office/powerpoint/2010/main" val="1956901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5579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576E48-432E-4EB2-9BF4-4B24EE942AA6}" type="datetimeFigureOut">
              <a:rPr lang="en-US" smtClean="0"/>
              <a:t>1/29/2022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298E91-5C76-4DC9-AAF3-6C7CF46E3529}" type="slidenum">
              <a:rPr lang="en-US" smtClean="0"/>
              <a:t>‹#›</a:t>
            </a:fld>
            <a:endParaRPr lang="en-US"/>
          </a:p>
        </p:txBody>
      </p:sp>
    </p:spTree>
    <p:extLst>
      <p:ext uri="{BB962C8B-B14F-4D97-AF65-F5344CB8AC3E}">
        <p14:creationId xmlns:p14="http://schemas.microsoft.com/office/powerpoint/2010/main" val="2537342555"/>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095641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75A1C-DD38-40C2-93ED-9C94BE506272}"/>
              </a:ext>
            </a:extLst>
          </p:cNvPr>
          <p:cNvSpPr>
            <a:spLocks noGrp="1"/>
          </p:cNvSpPr>
          <p:nvPr>
            <p:ph type="title"/>
          </p:nvPr>
        </p:nvSpPr>
        <p:spPr/>
        <p:txBody>
          <a:bodyPr/>
          <a:lstStyle/>
          <a:p>
            <a:r>
              <a:rPr lang="en-US" dirty="0"/>
              <a:t>Example - Float Next To Each Other</a:t>
            </a:r>
            <a:endParaRPr lang="en-GB" dirty="0"/>
          </a:p>
        </p:txBody>
      </p:sp>
      <p:sp>
        <p:nvSpPr>
          <p:cNvPr id="3" name="Content Placeholder 2">
            <a:extLst>
              <a:ext uri="{FF2B5EF4-FFF2-40B4-BE49-F238E27FC236}">
                <a16:creationId xmlns:a16="http://schemas.microsoft.com/office/drawing/2014/main" id="{FEE8E362-7B95-4D4B-89FA-84867F789053}"/>
              </a:ext>
            </a:extLst>
          </p:cNvPr>
          <p:cNvSpPr>
            <a:spLocks noGrp="1"/>
          </p:cNvSpPr>
          <p:nvPr>
            <p:ph idx="1"/>
          </p:nvPr>
        </p:nvSpPr>
        <p:spPr/>
        <p:txBody>
          <a:bodyPr/>
          <a:lstStyle/>
          <a:p>
            <a:pPr algn="just"/>
            <a:r>
              <a:rPr lang="en-US" dirty="0"/>
              <a:t>Normally div elements will be displayed on top of each other. However, if we use float: left we can let elements float next to each other.</a:t>
            </a:r>
            <a:endParaRPr lang="en-GB" dirty="0"/>
          </a:p>
        </p:txBody>
      </p:sp>
      <p:pic>
        <p:nvPicPr>
          <p:cNvPr id="5" name="Picture 4">
            <a:extLst>
              <a:ext uri="{FF2B5EF4-FFF2-40B4-BE49-F238E27FC236}">
                <a16:creationId xmlns:a16="http://schemas.microsoft.com/office/drawing/2014/main" id="{3F4E139A-A105-4C0A-87C1-C03166551286}"/>
              </a:ext>
            </a:extLst>
          </p:cNvPr>
          <p:cNvPicPr>
            <a:picLocks noChangeAspect="1"/>
          </p:cNvPicPr>
          <p:nvPr/>
        </p:nvPicPr>
        <p:blipFill>
          <a:blip r:embed="rId2"/>
          <a:stretch>
            <a:fillRect/>
          </a:stretch>
        </p:blipFill>
        <p:spPr>
          <a:xfrm>
            <a:off x="2799374" y="3429000"/>
            <a:ext cx="3707176" cy="1933460"/>
          </a:xfrm>
          <a:prstGeom prst="rect">
            <a:avLst/>
          </a:prstGeom>
        </p:spPr>
      </p:pic>
    </p:spTree>
    <p:extLst>
      <p:ext uri="{BB962C8B-B14F-4D97-AF65-F5344CB8AC3E}">
        <p14:creationId xmlns:p14="http://schemas.microsoft.com/office/powerpoint/2010/main" val="2430829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FE8A1-11B6-4E51-B1E2-20BDC5929A1D}"/>
              </a:ext>
            </a:extLst>
          </p:cNvPr>
          <p:cNvSpPr>
            <a:spLocks noGrp="1"/>
          </p:cNvSpPr>
          <p:nvPr>
            <p:ph type="title"/>
          </p:nvPr>
        </p:nvSpPr>
        <p:spPr/>
        <p:txBody>
          <a:bodyPr/>
          <a:lstStyle/>
          <a:p>
            <a:r>
              <a:rPr lang="en-GB" dirty="0"/>
              <a:t>The clear Property</a:t>
            </a:r>
          </a:p>
        </p:txBody>
      </p:sp>
      <p:sp>
        <p:nvSpPr>
          <p:cNvPr id="3" name="Content Placeholder 2">
            <a:extLst>
              <a:ext uri="{FF2B5EF4-FFF2-40B4-BE49-F238E27FC236}">
                <a16:creationId xmlns:a16="http://schemas.microsoft.com/office/drawing/2014/main" id="{8F12CD9F-35F5-47CC-9B41-FBF3906617BD}"/>
              </a:ext>
            </a:extLst>
          </p:cNvPr>
          <p:cNvSpPr>
            <a:spLocks noGrp="1"/>
          </p:cNvSpPr>
          <p:nvPr>
            <p:ph idx="1"/>
          </p:nvPr>
        </p:nvSpPr>
        <p:spPr/>
        <p:txBody>
          <a:bodyPr>
            <a:normAutofit/>
          </a:bodyPr>
          <a:lstStyle/>
          <a:p>
            <a:pPr algn="just"/>
            <a:r>
              <a:rPr lang="en-US" sz="2800" dirty="0"/>
              <a:t>When we use the float property, and we want the next element below (not on right or left), we will have to use the clear property.</a:t>
            </a:r>
          </a:p>
          <a:p>
            <a:pPr algn="just"/>
            <a:r>
              <a:rPr lang="en-US" sz="2800" dirty="0"/>
              <a:t>The clear property specifies what should happen with the element that is next to a floating element</a:t>
            </a:r>
            <a:endParaRPr lang="en-GB" sz="2800" dirty="0"/>
          </a:p>
        </p:txBody>
      </p:sp>
    </p:spTree>
    <p:extLst>
      <p:ext uri="{BB962C8B-B14F-4D97-AF65-F5344CB8AC3E}">
        <p14:creationId xmlns:p14="http://schemas.microsoft.com/office/powerpoint/2010/main" val="3412664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86158-215D-495D-B565-10F73F652AB8}"/>
              </a:ext>
            </a:extLst>
          </p:cNvPr>
          <p:cNvSpPr>
            <a:spLocks noGrp="1"/>
          </p:cNvSpPr>
          <p:nvPr>
            <p:ph type="title"/>
          </p:nvPr>
        </p:nvSpPr>
        <p:spPr/>
        <p:txBody>
          <a:bodyPr>
            <a:normAutofit fontScale="90000"/>
          </a:bodyPr>
          <a:lstStyle/>
          <a:p>
            <a:r>
              <a:rPr lang="en-US" dirty="0"/>
              <a:t>The clear property can have one of the following values:</a:t>
            </a:r>
            <a:endParaRPr lang="en-GB" dirty="0"/>
          </a:p>
        </p:txBody>
      </p:sp>
      <p:sp>
        <p:nvSpPr>
          <p:cNvPr id="3" name="Content Placeholder 2">
            <a:extLst>
              <a:ext uri="{FF2B5EF4-FFF2-40B4-BE49-F238E27FC236}">
                <a16:creationId xmlns:a16="http://schemas.microsoft.com/office/drawing/2014/main" id="{9AECE9C9-6199-4D16-B725-EB1C1EAB426C}"/>
              </a:ext>
            </a:extLst>
          </p:cNvPr>
          <p:cNvSpPr>
            <a:spLocks noGrp="1"/>
          </p:cNvSpPr>
          <p:nvPr>
            <p:ph idx="1"/>
          </p:nvPr>
        </p:nvSpPr>
        <p:spPr/>
        <p:txBody>
          <a:bodyPr>
            <a:normAutofit fontScale="92500"/>
          </a:bodyPr>
          <a:lstStyle/>
          <a:p>
            <a:pPr algn="just"/>
            <a:r>
              <a:rPr lang="en-US" dirty="0"/>
              <a:t>none - The element is not pushed below left or right floated elements. This is default</a:t>
            </a:r>
          </a:p>
          <a:p>
            <a:pPr algn="just"/>
            <a:r>
              <a:rPr lang="en-US" dirty="0"/>
              <a:t>left - The element is pushed below left floated elements</a:t>
            </a:r>
          </a:p>
          <a:p>
            <a:pPr algn="just"/>
            <a:r>
              <a:rPr lang="en-US" dirty="0"/>
              <a:t>right - The element is pushed below right floated elements</a:t>
            </a:r>
          </a:p>
          <a:p>
            <a:pPr algn="just"/>
            <a:r>
              <a:rPr lang="en-US" dirty="0"/>
              <a:t>both - The element is pushed below both left and right floated elements</a:t>
            </a:r>
          </a:p>
          <a:p>
            <a:pPr algn="just"/>
            <a:r>
              <a:rPr lang="en-US" dirty="0"/>
              <a:t>inherit - The element inherits the clear value from its parent</a:t>
            </a:r>
            <a:endParaRPr lang="en-GB" dirty="0"/>
          </a:p>
        </p:txBody>
      </p:sp>
    </p:spTree>
    <p:extLst>
      <p:ext uri="{BB962C8B-B14F-4D97-AF65-F5344CB8AC3E}">
        <p14:creationId xmlns:p14="http://schemas.microsoft.com/office/powerpoint/2010/main" val="1293996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C4490-1AB9-4AE0-8287-CB64ACB85CC5}"/>
              </a:ext>
            </a:extLst>
          </p:cNvPr>
          <p:cNvSpPr>
            <a:spLocks noGrp="1"/>
          </p:cNvSpPr>
          <p:nvPr>
            <p:ph type="title"/>
          </p:nvPr>
        </p:nvSpPr>
        <p:spPr/>
        <p:txBody>
          <a:bodyPr/>
          <a:lstStyle/>
          <a:p>
            <a:r>
              <a:rPr lang="en-GB" dirty="0"/>
              <a:t>The clear property </a:t>
            </a:r>
          </a:p>
        </p:txBody>
      </p:sp>
      <p:sp>
        <p:nvSpPr>
          <p:cNvPr id="3" name="Content Placeholder 2">
            <a:extLst>
              <a:ext uri="{FF2B5EF4-FFF2-40B4-BE49-F238E27FC236}">
                <a16:creationId xmlns:a16="http://schemas.microsoft.com/office/drawing/2014/main" id="{B5ABEE85-96A7-4B1F-8BBC-586A0FAAFFAB}"/>
              </a:ext>
            </a:extLst>
          </p:cNvPr>
          <p:cNvSpPr>
            <a:spLocks noGrp="1"/>
          </p:cNvSpPr>
          <p:nvPr>
            <p:ph idx="1"/>
          </p:nvPr>
        </p:nvSpPr>
        <p:spPr/>
        <p:txBody>
          <a:bodyPr/>
          <a:lstStyle/>
          <a:p>
            <a:pPr algn="just"/>
            <a:r>
              <a:rPr lang="en-US" dirty="0"/>
              <a:t>When clearing floats, you should match the clear to the float: If an element is floated to the left, then you should clear to the left. Your floated element will continue to float, but the cleared element will appear below it on the web page.</a:t>
            </a:r>
            <a:endParaRPr lang="en-GB" dirty="0"/>
          </a:p>
        </p:txBody>
      </p:sp>
    </p:spTree>
    <p:extLst>
      <p:ext uri="{BB962C8B-B14F-4D97-AF65-F5344CB8AC3E}">
        <p14:creationId xmlns:p14="http://schemas.microsoft.com/office/powerpoint/2010/main" val="2905197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FAE82-5FF7-41CA-A3E4-46B52C3A2146}"/>
              </a:ext>
            </a:extLst>
          </p:cNvPr>
          <p:cNvSpPr>
            <a:spLocks noGrp="1"/>
          </p:cNvSpPr>
          <p:nvPr>
            <p:ph type="title"/>
          </p:nvPr>
        </p:nvSpPr>
        <p:spPr/>
        <p:txBody>
          <a:bodyPr>
            <a:normAutofit/>
          </a:bodyPr>
          <a:lstStyle/>
          <a:p>
            <a:r>
              <a:rPr lang="en-GB" dirty="0"/>
              <a:t>Example</a:t>
            </a:r>
          </a:p>
        </p:txBody>
      </p:sp>
      <p:sp>
        <p:nvSpPr>
          <p:cNvPr id="3" name="Content Placeholder 2">
            <a:extLst>
              <a:ext uri="{FF2B5EF4-FFF2-40B4-BE49-F238E27FC236}">
                <a16:creationId xmlns:a16="http://schemas.microsoft.com/office/drawing/2014/main" id="{9595DE84-6514-4431-94E4-C89532140FF2}"/>
              </a:ext>
            </a:extLst>
          </p:cNvPr>
          <p:cNvSpPr>
            <a:spLocks noGrp="1"/>
          </p:cNvSpPr>
          <p:nvPr>
            <p:ph idx="1"/>
          </p:nvPr>
        </p:nvSpPr>
        <p:spPr/>
        <p:txBody>
          <a:bodyPr>
            <a:normAutofit fontScale="70000" lnSpcReduction="20000"/>
          </a:bodyPr>
          <a:lstStyle/>
          <a:p>
            <a:r>
              <a:rPr lang="en-US" sz="2900" dirty="0"/>
              <a:t>This example clears the float to the left. Here, it means that the &lt;div2&gt; element is pushed below the left floated &lt;div1&gt; element: </a:t>
            </a:r>
          </a:p>
          <a:p>
            <a:pPr marL="0" indent="0">
              <a:buNone/>
            </a:pPr>
            <a:r>
              <a:rPr lang="en-US" dirty="0">
                <a:solidFill>
                  <a:srgbClr val="FF0000"/>
                </a:solidFill>
              </a:rPr>
              <a:t>div1 </a:t>
            </a:r>
          </a:p>
          <a:p>
            <a:pPr marL="0" indent="0">
              <a:buNone/>
            </a:pPr>
            <a:r>
              <a:rPr lang="en-US" dirty="0">
                <a:solidFill>
                  <a:srgbClr val="FF0000"/>
                </a:solidFill>
              </a:rPr>
              <a:t>{</a:t>
            </a:r>
          </a:p>
          <a:p>
            <a:pPr marL="0" indent="0">
              <a:buNone/>
            </a:pPr>
            <a:r>
              <a:rPr lang="en-US" dirty="0">
                <a:solidFill>
                  <a:srgbClr val="FF0000"/>
                </a:solidFill>
              </a:rPr>
              <a:t>  float: left;</a:t>
            </a:r>
          </a:p>
          <a:p>
            <a:pPr marL="0" indent="0">
              <a:buNone/>
            </a:pPr>
            <a:r>
              <a:rPr lang="en-US" dirty="0">
                <a:solidFill>
                  <a:srgbClr val="FF0000"/>
                </a:solidFill>
              </a:rPr>
              <a:t>}</a:t>
            </a:r>
          </a:p>
          <a:p>
            <a:pPr marL="0" indent="0">
              <a:buNone/>
            </a:pPr>
            <a:endParaRPr lang="en-US" dirty="0"/>
          </a:p>
          <a:p>
            <a:pPr marL="0" indent="0">
              <a:buNone/>
            </a:pPr>
            <a:r>
              <a:rPr lang="en-US" dirty="0">
                <a:solidFill>
                  <a:schemeClr val="accent6"/>
                </a:solidFill>
              </a:rPr>
              <a:t>div2 </a:t>
            </a:r>
          </a:p>
          <a:p>
            <a:pPr marL="0" indent="0">
              <a:buNone/>
            </a:pPr>
            <a:r>
              <a:rPr lang="en-US" dirty="0">
                <a:solidFill>
                  <a:schemeClr val="accent6"/>
                </a:solidFill>
              </a:rPr>
              <a:t>{</a:t>
            </a:r>
          </a:p>
          <a:p>
            <a:pPr marL="0" indent="0">
              <a:buNone/>
            </a:pPr>
            <a:r>
              <a:rPr lang="en-US" dirty="0">
                <a:solidFill>
                  <a:schemeClr val="accent6"/>
                </a:solidFill>
              </a:rPr>
              <a:t>  clear: left;</a:t>
            </a:r>
          </a:p>
          <a:p>
            <a:pPr marL="0" indent="0">
              <a:buNone/>
            </a:pPr>
            <a:r>
              <a:rPr lang="en-US" dirty="0">
                <a:solidFill>
                  <a:schemeClr val="accent6"/>
                </a:solidFill>
              </a:rPr>
              <a:t>}</a:t>
            </a:r>
            <a:endParaRPr lang="en-GB" dirty="0">
              <a:solidFill>
                <a:schemeClr val="accent6"/>
              </a:solidFill>
            </a:endParaRPr>
          </a:p>
        </p:txBody>
      </p:sp>
    </p:spTree>
    <p:extLst>
      <p:ext uri="{BB962C8B-B14F-4D97-AF65-F5344CB8AC3E}">
        <p14:creationId xmlns:p14="http://schemas.microsoft.com/office/powerpoint/2010/main" val="4185266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4B4B2-722A-4385-96EB-4BCF4B4CB219}"/>
              </a:ext>
            </a:extLst>
          </p:cNvPr>
          <p:cNvSpPr>
            <a:spLocks noGrp="1"/>
          </p:cNvSpPr>
          <p:nvPr>
            <p:ph type="title"/>
          </p:nvPr>
        </p:nvSpPr>
        <p:spPr/>
        <p:txBody>
          <a:bodyPr/>
          <a:lstStyle/>
          <a:p>
            <a:r>
              <a:rPr lang="en-GB" dirty="0"/>
              <a:t>The </a:t>
            </a:r>
            <a:r>
              <a:rPr lang="en-GB" dirty="0" err="1"/>
              <a:t>clearfix</a:t>
            </a:r>
            <a:r>
              <a:rPr lang="en-GB" dirty="0"/>
              <a:t> Hack</a:t>
            </a:r>
          </a:p>
        </p:txBody>
      </p:sp>
      <p:sp>
        <p:nvSpPr>
          <p:cNvPr id="3" name="Content Placeholder 2">
            <a:extLst>
              <a:ext uri="{FF2B5EF4-FFF2-40B4-BE49-F238E27FC236}">
                <a16:creationId xmlns:a16="http://schemas.microsoft.com/office/drawing/2014/main" id="{410F8458-3684-4B0F-962C-A6662748BC86}"/>
              </a:ext>
            </a:extLst>
          </p:cNvPr>
          <p:cNvSpPr>
            <a:spLocks noGrp="1"/>
          </p:cNvSpPr>
          <p:nvPr>
            <p:ph idx="1"/>
          </p:nvPr>
        </p:nvSpPr>
        <p:spPr/>
        <p:txBody>
          <a:bodyPr/>
          <a:lstStyle/>
          <a:p>
            <a:pPr algn="just"/>
            <a:r>
              <a:rPr lang="en-US" dirty="0"/>
              <a:t>If a floated element is taller than the containing element, it will "overflow" outside of its container. We can then add a </a:t>
            </a:r>
            <a:r>
              <a:rPr lang="en-US" dirty="0" err="1"/>
              <a:t>clearfix</a:t>
            </a:r>
            <a:r>
              <a:rPr lang="en-US" dirty="0"/>
              <a:t> hack to solve this problem:</a:t>
            </a:r>
            <a:endParaRPr lang="en-GB" dirty="0"/>
          </a:p>
        </p:txBody>
      </p:sp>
      <p:pic>
        <p:nvPicPr>
          <p:cNvPr id="5" name="Picture 4">
            <a:extLst>
              <a:ext uri="{FF2B5EF4-FFF2-40B4-BE49-F238E27FC236}">
                <a16:creationId xmlns:a16="http://schemas.microsoft.com/office/drawing/2014/main" id="{91B21C4A-62D9-4E16-AA98-31944C2A3886}"/>
              </a:ext>
            </a:extLst>
          </p:cNvPr>
          <p:cNvPicPr>
            <a:picLocks noChangeAspect="1"/>
          </p:cNvPicPr>
          <p:nvPr/>
        </p:nvPicPr>
        <p:blipFill>
          <a:blip r:embed="rId2"/>
          <a:stretch>
            <a:fillRect/>
          </a:stretch>
        </p:blipFill>
        <p:spPr>
          <a:xfrm>
            <a:off x="214313" y="3718025"/>
            <a:ext cx="8715375" cy="2546150"/>
          </a:xfrm>
          <a:prstGeom prst="rect">
            <a:avLst/>
          </a:prstGeom>
        </p:spPr>
      </p:pic>
    </p:spTree>
    <p:extLst>
      <p:ext uri="{BB962C8B-B14F-4D97-AF65-F5344CB8AC3E}">
        <p14:creationId xmlns:p14="http://schemas.microsoft.com/office/powerpoint/2010/main" val="21375757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E6C48-A6D3-4BC3-81CA-C34ADD7441B9}"/>
              </a:ext>
            </a:extLst>
          </p:cNvPr>
          <p:cNvSpPr>
            <a:spLocks noGrp="1"/>
          </p:cNvSpPr>
          <p:nvPr>
            <p:ph type="title"/>
          </p:nvPr>
        </p:nvSpPr>
        <p:spPr/>
        <p:txBody>
          <a:bodyPr>
            <a:normAutofit/>
          </a:bodyPr>
          <a:lstStyle/>
          <a:p>
            <a:r>
              <a:rPr lang="en-GB" dirty="0"/>
              <a:t>Practical </a:t>
            </a:r>
          </a:p>
        </p:txBody>
      </p:sp>
      <p:sp>
        <p:nvSpPr>
          <p:cNvPr id="5" name="Content Placeholder 4">
            <a:extLst>
              <a:ext uri="{FF2B5EF4-FFF2-40B4-BE49-F238E27FC236}">
                <a16:creationId xmlns:a16="http://schemas.microsoft.com/office/drawing/2014/main" id="{964FDCD7-3415-47D7-9CF8-F3BBD455AA9D}"/>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7827847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6615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B1ECBC-4CF1-4396-AEAA-CFD058DD54F1}"/>
              </a:ext>
            </a:extLst>
          </p:cNvPr>
          <p:cNvSpPr>
            <a:spLocks noGrp="1"/>
          </p:cNvSpPr>
          <p:nvPr>
            <p:ph idx="1"/>
          </p:nvPr>
        </p:nvSpPr>
        <p:spPr/>
        <p:txBody>
          <a:bodyPr/>
          <a:lstStyle/>
          <a:p>
            <a:r>
              <a:rPr lang="en-US" dirty="0"/>
              <a:t>understand CSS Layout - float and clear property.</a:t>
            </a:r>
            <a:endParaRPr lang="en-IN" dirty="0"/>
          </a:p>
        </p:txBody>
      </p:sp>
    </p:spTree>
    <p:extLst>
      <p:ext uri="{BB962C8B-B14F-4D97-AF65-F5344CB8AC3E}">
        <p14:creationId xmlns:p14="http://schemas.microsoft.com/office/powerpoint/2010/main" val="347984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D92D2-BAE7-4E54-AC0F-60EAC82C495A}"/>
              </a:ext>
            </a:extLst>
          </p:cNvPr>
          <p:cNvSpPr>
            <a:spLocks noGrp="1"/>
          </p:cNvSpPr>
          <p:nvPr>
            <p:ph type="title"/>
          </p:nvPr>
        </p:nvSpPr>
        <p:spPr/>
        <p:txBody>
          <a:bodyPr/>
          <a:lstStyle/>
          <a:p>
            <a:r>
              <a:rPr lang="en-US" dirty="0"/>
              <a:t>CSS Layout - float and clear</a:t>
            </a:r>
          </a:p>
        </p:txBody>
      </p:sp>
      <p:sp>
        <p:nvSpPr>
          <p:cNvPr id="3" name="Content Placeholder 2">
            <a:extLst>
              <a:ext uri="{FF2B5EF4-FFF2-40B4-BE49-F238E27FC236}">
                <a16:creationId xmlns:a16="http://schemas.microsoft.com/office/drawing/2014/main" id="{0DF6B372-88C4-44FD-BDB3-038637EBE1F1}"/>
              </a:ext>
            </a:extLst>
          </p:cNvPr>
          <p:cNvSpPr>
            <a:spLocks noGrp="1"/>
          </p:cNvSpPr>
          <p:nvPr>
            <p:ph idx="1"/>
          </p:nvPr>
        </p:nvSpPr>
        <p:spPr/>
        <p:txBody>
          <a:bodyPr/>
          <a:lstStyle/>
          <a:p>
            <a:pPr algn="just"/>
            <a:r>
              <a:rPr lang="en-US" dirty="0"/>
              <a:t>The CSS float property specifies how an element should float.</a:t>
            </a:r>
          </a:p>
          <a:p>
            <a:pPr algn="just"/>
            <a:r>
              <a:rPr lang="en-US" dirty="0"/>
              <a:t>The CSS clear property specifies what elements can float beside the cleared element and on which side.</a:t>
            </a:r>
          </a:p>
        </p:txBody>
      </p:sp>
      <p:pic>
        <p:nvPicPr>
          <p:cNvPr id="5" name="Picture 4">
            <a:extLst>
              <a:ext uri="{FF2B5EF4-FFF2-40B4-BE49-F238E27FC236}">
                <a16:creationId xmlns:a16="http://schemas.microsoft.com/office/drawing/2014/main" id="{9D4A2058-F796-4DDE-A42D-EBEEE70210F3}"/>
              </a:ext>
            </a:extLst>
          </p:cNvPr>
          <p:cNvPicPr>
            <a:picLocks noChangeAspect="1"/>
          </p:cNvPicPr>
          <p:nvPr/>
        </p:nvPicPr>
        <p:blipFill>
          <a:blip r:embed="rId2"/>
          <a:stretch>
            <a:fillRect/>
          </a:stretch>
        </p:blipFill>
        <p:spPr>
          <a:xfrm>
            <a:off x="342900" y="4613625"/>
            <a:ext cx="8601075" cy="948975"/>
          </a:xfrm>
          <a:prstGeom prst="rect">
            <a:avLst/>
          </a:prstGeom>
        </p:spPr>
      </p:pic>
    </p:spTree>
    <p:extLst>
      <p:ext uri="{BB962C8B-B14F-4D97-AF65-F5344CB8AC3E}">
        <p14:creationId xmlns:p14="http://schemas.microsoft.com/office/powerpoint/2010/main" val="4213148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B724D-0FED-4100-9F1B-8547097D5852}"/>
              </a:ext>
            </a:extLst>
          </p:cNvPr>
          <p:cNvSpPr>
            <a:spLocks noGrp="1"/>
          </p:cNvSpPr>
          <p:nvPr>
            <p:ph type="title"/>
          </p:nvPr>
        </p:nvSpPr>
        <p:spPr/>
        <p:txBody>
          <a:bodyPr/>
          <a:lstStyle/>
          <a:p>
            <a:r>
              <a:rPr lang="en-GB" dirty="0"/>
              <a:t>The float Property</a:t>
            </a:r>
          </a:p>
        </p:txBody>
      </p:sp>
      <p:sp>
        <p:nvSpPr>
          <p:cNvPr id="3" name="Content Placeholder 2">
            <a:extLst>
              <a:ext uri="{FF2B5EF4-FFF2-40B4-BE49-F238E27FC236}">
                <a16:creationId xmlns:a16="http://schemas.microsoft.com/office/drawing/2014/main" id="{E568E79C-6A21-402F-94D3-10E7705DFE1A}"/>
              </a:ext>
            </a:extLst>
          </p:cNvPr>
          <p:cNvSpPr>
            <a:spLocks noGrp="1"/>
          </p:cNvSpPr>
          <p:nvPr>
            <p:ph idx="1"/>
          </p:nvPr>
        </p:nvSpPr>
        <p:spPr/>
        <p:txBody>
          <a:bodyPr>
            <a:normAutofit fontScale="92500"/>
          </a:bodyPr>
          <a:lstStyle/>
          <a:p>
            <a:pPr algn="just"/>
            <a:r>
              <a:rPr lang="en-US" dirty="0"/>
              <a:t>The float property is used for positioning and formatting content e.g. let an image float left to the text in a container.</a:t>
            </a:r>
          </a:p>
          <a:p>
            <a:pPr algn="just"/>
            <a:r>
              <a:rPr lang="en-US" dirty="0"/>
              <a:t>The float property can have one of the following values:</a:t>
            </a:r>
          </a:p>
          <a:p>
            <a:pPr algn="just"/>
            <a:r>
              <a:rPr lang="en-US" dirty="0"/>
              <a:t>left - The element floats to the left of its container</a:t>
            </a:r>
          </a:p>
          <a:p>
            <a:pPr algn="just"/>
            <a:r>
              <a:rPr lang="en-US" dirty="0"/>
              <a:t>right - The element floats to the right of its container</a:t>
            </a:r>
          </a:p>
          <a:p>
            <a:pPr algn="just"/>
            <a:r>
              <a:rPr lang="en-US" dirty="0"/>
              <a:t>none - The element does not float (will be displayed just where it occurs in the text). This is default</a:t>
            </a:r>
          </a:p>
          <a:p>
            <a:pPr algn="just"/>
            <a:r>
              <a:rPr lang="en-US" dirty="0"/>
              <a:t>inherit - The element inherits the float value of its parent</a:t>
            </a:r>
            <a:endParaRPr lang="en-GB" dirty="0"/>
          </a:p>
        </p:txBody>
      </p:sp>
    </p:spTree>
    <p:extLst>
      <p:ext uri="{BB962C8B-B14F-4D97-AF65-F5344CB8AC3E}">
        <p14:creationId xmlns:p14="http://schemas.microsoft.com/office/powerpoint/2010/main" val="2259196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B810E-7983-4CA3-9FD0-800BF0FE2BAF}"/>
              </a:ext>
            </a:extLst>
          </p:cNvPr>
          <p:cNvSpPr>
            <a:spLocks noGrp="1"/>
          </p:cNvSpPr>
          <p:nvPr>
            <p:ph type="title"/>
          </p:nvPr>
        </p:nvSpPr>
        <p:spPr/>
        <p:txBody>
          <a:bodyPr/>
          <a:lstStyle/>
          <a:p>
            <a:r>
              <a:rPr lang="en-GB" dirty="0"/>
              <a:t>The float Property</a:t>
            </a:r>
          </a:p>
        </p:txBody>
      </p:sp>
      <p:sp>
        <p:nvSpPr>
          <p:cNvPr id="3" name="Content Placeholder 2">
            <a:extLst>
              <a:ext uri="{FF2B5EF4-FFF2-40B4-BE49-F238E27FC236}">
                <a16:creationId xmlns:a16="http://schemas.microsoft.com/office/drawing/2014/main" id="{AF3DAFEE-1B70-449D-90B2-CA9CAF4FA95B}"/>
              </a:ext>
            </a:extLst>
          </p:cNvPr>
          <p:cNvSpPr>
            <a:spLocks noGrp="1"/>
          </p:cNvSpPr>
          <p:nvPr>
            <p:ph idx="1"/>
          </p:nvPr>
        </p:nvSpPr>
        <p:spPr>
          <a:xfrm>
            <a:off x="361950" y="2998033"/>
            <a:ext cx="8582025" cy="3698042"/>
          </a:xfrm>
        </p:spPr>
        <p:txBody>
          <a:bodyPr>
            <a:normAutofit/>
          </a:bodyPr>
          <a:lstStyle/>
          <a:p>
            <a:pPr marL="0" indent="0" algn="ctr">
              <a:buNone/>
            </a:pPr>
            <a:r>
              <a:rPr lang="en-US" sz="2800" dirty="0"/>
              <a:t>In its simplest use, the float property can be used to wrap text around images.</a:t>
            </a:r>
            <a:endParaRPr lang="en-GB" sz="2800" dirty="0"/>
          </a:p>
        </p:txBody>
      </p:sp>
    </p:spTree>
    <p:extLst>
      <p:ext uri="{BB962C8B-B14F-4D97-AF65-F5344CB8AC3E}">
        <p14:creationId xmlns:p14="http://schemas.microsoft.com/office/powerpoint/2010/main" val="1973831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87D90-D117-4515-8BA4-3F46E1D4B4C6}"/>
              </a:ext>
            </a:extLst>
          </p:cNvPr>
          <p:cNvSpPr>
            <a:spLocks noGrp="1"/>
          </p:cNvSpPr>
          <p:nvPr>
            <p:ph type="title"/>
          </p:nvPr>
        </p:nvSpPr>
        <p:spPr/>
        <p:txBody>
          <a:bodyPr/>
          <a:lstStyle/>
          <a:p>
            <a:r>
              <a:rPr lang="en-GB" dirty="0"/>
              <a:t>Example - float: right;</a:t>
            </a:r>
          </a:p>
        </p:txBody>
      </p:sp>
      <p:pic>
        <p:nvPicPr>
          <p:cNvPr id="7" name="Content Placeholder 6">
            <a:extLst>
              <a:ext uri="{FF2B5EF4-FFF2-40B4-BE49-F238E27FC236}">
                <a16:creationId xmlns:a16="http://schemas.microsoft.com/office/drawing/2014/main" id="{96F64EAD-E7BC-4E1D-95F7-C0603A307AD1}"/>
              </a:ext>
            </a:extLst>
          </p:cNvPr>
          <p:cNvPicPr>
            <a:picLocks noGrp="1" noChangeAspect="1"/>
          </p:cNvPicPr>
          <p:nvPr>
            <p:ph idx="1"/>
          </p:nvPr>
        </p:nvPicPr>
        <p:blipFill>
          <a:blip r:embed="rId2"/>
          <a:stretch>
            <a:fillRect/>
          </a:stretch>
        </p:blipFill>
        <p:spPr>
          <a:xfrm>
            <a:off x="655503" y="2514548"/>
            <a:ext cx="7832993" cy="2319051"/>
          </a:xfrm>
        </p:spPr>
      </p:pic>
    </p:spTree>
    <p:extLst>
      <p:ext uri="{BB962C8B-B14F-4D97-AF65-F5344CB8AC3E}">
        <p14:creationId xmlns:p14="http://schemas.microsoft.com/office/powerpoint/2010/main" val="1467685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021D7-1CE3-4F51-B348-977821713340}"/>
              </a:ext>
            </a:extLst>
          </p:cNvPr>
          <p:cNvSpPr>
            <a:spLocks noGrp="1"/>
          </p:cNvSpPr>
          <p:nvPr>
            <p:ph type="title"/>
          </p:nvPr>
        </p:nvSpPr>
        <p:spPr/>
        <p:txBody>
          <a:bodyPr/>
          <a:lstStyle/>
          <a:p>
            <a:r>
              <a:rPr lang="en-GB" dirty="0"/>
              <a:t>Example</a:t>
            </a:r>
          </a:p>
        </p:txBody>
      </p:sp>
      <p:sp>
        <p:nvSpPr>
          <p:cNvPr id="3" name="Content Placeholder 2">
            <a:extLst>
              <a:ext uri="{FF2B5EF4-FFF2-40B4-BE49-F238E27FC236}">
                <a16:creationId xmlns:a16="http://schemas.microsoft.com/office/drawing/2014/main" id="{02EC3D5A-37CE-4D13-9A0E-B974092F7F5B}"/>
              </a:ext>
            </a:extLst>
          </p:cNvPr>
          <p:cNvSpPr>
            <a:spLocks noGrp="1"/>
          </p:cNvSpPr>
          <p:nvPr>
            <p:ph idx="1"/>
          </p:nvPr>
        </p:nvSpPr>
        <p:spPr/>
        <p:txBody>
          <a:bodyPr/>
          <a:lstStyle/>
          <a:p>
            <a:pPr marL="0" indent="0">
              <a:buNone/>
            </a:pPr>
            <a:r>
              <a:rPr lang="en-GB" dirty="0"/>
              <a:t> </a:t>
            </a:r>
            <a:r>
              <a:rPr lang="en-GB" dirty="0" err="1"/>
              <a:t>img</a:t>
            </a:r>
            <a:r>
              <a:rPr lang="en-GB" dirty="0"/>
              <a:t> </a:t>
            </a:r>
          </a:p>
          <a:p>
            <a:pPr marL="0" indent="0">
              <a:buNone/>
            </a:pPr>
            <a:r>
              <a:rPr lang="en-GB" dirty="0"/>
              <a:t>{</a:t>
            </a:r>
          </a:p>
          <a:p>
            <a:pPr marL="0" indent="0">
              <a:buNone/>
            </a:pPr>
            <a:r>
              <a:rPr lang="en-GB" dirty="0"/>
              <a:t>  float: right;</a:t>
            </a:r>
          </a:p>
          <a:p>
            <a:pPr marL="0" indent="0">
              <a:buNone/>
            </a:pPr>
            <a:r>
              <a:rPr lang="en-GB" dirty="0"/>
              <a:t>}</a:t>
            </a:r>
          </a:p>
        </p:txBody>
      </p:sp>
    </p:spTree>
    <p:extLst>
      <p:ext uri="{BB962C8B-B14F-4D97-AF65-F5344CB8AC3E}">
        <p14:creationId xmlns:p14="http://schemas.microsoft.com/office/powerpoint/2010/main" val="1163666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0C69-7CA8-4FAB-9622-A1F442FF7234}"/>
              </a:ext>
            </a:extLst>
          </p:cNvPr>
          <p:cNvSpPr>
            <a:spLocks noGrp="1"/>
          </p:cNvSpPr>
          <p:nvPr>
            <p:ph type="title"/>
          </p:nvPr>
        </p:nvSpPr>
        <p:spPr/>
        <p:txBody>
          <a:bodyPr/>
          <a:lstStyle/>
          <a:p>
            <a:r>
              <a:rPr lang="en-GB" dirty="0"/>
              <a:t>Example - float: left;</a:t>
            </a:r>
          </a:p>
        </p:txBody>
      </p:sp>
      <p:pic>
        <p:nvPicPr>
          <p:cNvPr id="5" name="Content Placeholder 4">
            <a:extLst>
              <a:ext uri="{FF2B5EF4-FFF2-40B4-BE49-F238E27FC236}">
                <a16:creationId xmlns:a16="http://schemas.microsoft.com/office/drawing/2014/main" id="{459E3045-FD74-407F-93C8-D60F4FE6C993}"/>
              </a:ext>
            </a:extLst>
          </p:cNvPr>
          <p:cNvPicPr>
            <a:picLocks noGrp="1" noChangeAspect="1"/>
          </p:cNvPicPr>
          <p:nvPr>
            <p:ph idx="1"/>
          </p:nvPr>
        </p:nvPicPr>
        <p:blipFill>
          <a:blip r:embed="rId2"/>
          <a:stretch>
            <a:fillRect/>
          </a:stretch>
        </p:blipFill>
        <p:spPr>
          <a:xfrm>
            <a:off x="447503" y="1852096"/>
            <a:ext cx="7915619" cy="2258458"/>
          </a:xfrm>
        </p:spPr>
      </p:pic>
      <p:sp>
        <p:nvSpPr>
          <p:cNvPr id="7" name="TextBox 6">
            <a:extLst>
              <a:ext uri="{FF2B5EF4-FFF2-40B4-BE49-F238E27FC236}">
                <a16:creationId xmlns:a16="http://schemas.microsoft.com/office/drawing/2014/main" id="{8B214EDA-E622-48E9-8B22-E96D68BDF79E}"/>
              </a:ext>
            </a:extLst>
          </p:cNvPr>
          <p:cNvSpPr txBox="1"/>
          <p:nvPr/>
        </p:nvSpPr>
        <p:spPr>
          <a:xfrm>
            <a:off x="415510" y="4291406"/>
            <a:ext cx="4972050" cy="2233240"/>
          </a:xfrm>
          <a:prstGeom prst="rect">
            <a:avLst/>
          </a:prstGeom>
          <a:noFill/>
        </p:spPr>
        <p:txBody>
          <a:bodyPr wrap="square">
            <a:spAutoFit/>
          </a:bodyPr>
          <a:lstStyle/>
          <a:p>
            <a:pPr>
              <a:lnSpc>
                <a:spcPct val="150000"/>
              </a:lnSpc>
            </a:pPr>
            <a:r>
              <a:rPr lang="en-GB" sz="2400" dirty="0"/>
              <a:t>Example</a:t>
            </a:r>
          </a:p>
          <a:p>
            <a:pPr>
              <a:lnSpc>
                <a:spcPct val="150000"/>
              </a:lnSpc>
            </a:pPr>
            <a:r>
              <a:rPr lang="en-GB" sz="2400" dirty="0" err="1"/>
              <a:t>img</a:t>
            </a:r>
            <a:r>
              <a:rPr lang="en-GB" sz="2400" dirty="0"/>
              <a:t> {</a:t>
            </a:r>
          </a:p>
          <a:p>
            <a:pPr>
              <a:lnSpc>
                <a:spcPct val="150000"/>
              </a:lnSpc>
            </a:pPr>
            <a:r>
              <a:rPr lang="en-GB" sz="2400" dirty="0"/>
              <a:t>  float: left;</a:t>
            </a:r>
          </a:p>
          <a:p>
            <a:pPr>
              <a:lnSpc>
                <a:spcPct val="150000"/>
              </a:lnSpc>
            </a:pPr>
            <a:r>
              <a:rPr lang="en-GB" sz="2400" dirty="0"/>
              <a:t>}</a:t>
            </a:r>
          </a:p>
        </p:txBody>
      </p:sp>
    </p:spTree>
    <p:extLst>
      <p:ext uri="{BB962C8B-B14F-4D97-AF65-F5344CB8AC3E}">
        <p14:creationId xmlns:p14="http://schemas.microsoft.com/office/powerpoint/2010/main" val="2908280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7E4A3-F70C-4A01-B7B4-378D6B53E7D7}"/>
              </a:ext>
            </a:extLst>
          </p:cNvPr>
          <p:cNvSpPr>
            <a:spLocks noGrp="1"/>
          </p:cNvSpPr>
          <p:nvPr>
            <p:ph type="title"/>
          </p:nvPr>
        </p:nvSpPr>
        <p:spPr/>
        <p:txBody>
          <a:bodyPr/>
          <a:lstStyle/>
          <a:p>
            <a:r>
              <a:rPr lang="en-GB" dirty="0"/>
              <a:t>Example - No float</a:t>
            </a:r>
          </a:p>
        </p:txBody>
      </p:sp>
      <p:sp>
        <p:nvSpPr>
          <p:cNvPr id="3" name="Content Placeholder 2">
            <a:extLst>
              <a:ext uri="{FF2B5EF4-FFF2-40B4-BE49-F238E27FC236}">
                <a16:creationId xmlns:a16="http://schemas.microsoft.com/office/drawing/2014/main" id="{745EBE71-D3C7-47EA-BCFF-F0577E1B8C2E}"/>
              </a:ext>
            </a:extLst>
          </p:cNvPr>
          <p:cNvSpPr>
            <a:spLocks noGrp="1"/>
          </p:cNvSpPr>
          <p:nvPr>
            <p:ph idx="1"/>
          </p:nvPr>
        </p:nvSpPr>
        <p:spPr/>
        <p:txBody>
          <a:bodyPr/>
          <a:lstStyle/>
          <a:p>
            <a:r>
              <a:rPr lang="en-US" dirty="0"/>
              <a:t>In the following example the image will be displayed just where it occurs in the text (float: none;):</a:t>
            </a:r>
            <a:endParaRPr lang="en-GB" dirty="0"/>
          </a:p>
        </p:txBody>
      </p:sp>
      <p:pic>
        <p:nvPicPr>
          <p:cNvPr id="5" name="Picture 4">
            <a:extLst>
              <a:ext uri="{FF2B5EF4-FFF2-40B4-BE49-F238E27FC236}">
                <a16:creationId xmlns:a16="http://schemas.microsoft.com/office/drawing/2014/main" id="{2380C980-9290-457F-B3DE-8FC0EDA1AE1E}"/>
              </a:ext>
            </a:extLst>
          </p:cNvPr>
          <p:cNvPicPr>
            <a:picLocks noChangeAspect="1"/>
          </p:cNvPicPr>
          <p:nvPr/>
        </p:nvPicPr>
        <p:blipFill>
          <a:blip r:embed="rId2"/>
          <a:stretch>
            <a:fillRect/>
          </a:stretch>
        </p:blipFill>
        <p:spPr>
          <a:xfrm>
            <a:off x="471487" y="2881175"/>
            <a:ext cx="8053388" cy="3814900"/>
          </a:xfrm>
          <a:prstGeom prst="rect">
            <a:avLst/>
          </a:prstGeom>
        </p:spPr>
      </p:pic>
    </p:spTree>
    <p:extLst>
      <p:ext uri="{BB962C8B-B14F-4D97-AF65-F5344CB8AC3E}">
        <p14:creationId xmlns:p14="http://schemas.microsoft.com/office/powerpoint/2010/main" val="1689726078"/>
      </p:ext>
    </p:extLst>
  </p:cSld>
  <p:clrMapOvr>
    <a:masterClrMapping/>
  </p:clrMapOvr>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Bahnschrift SemiBold"/>
        <a:ea typeface=""/>
        <a:cs typeface=""/>
      </a:majorFont>
      <a:minorFont>
        <a:latin typeface="Bahnschrif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366</TotalTime>
  <Words>512</Words>
  <Application>Microsoft Office PowerPoint</Application>
  <PresentationFormat>On-screen Show (4:3)</PresentationFormat>
  <Paragraphs>53</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Bahnschrift</vt:lpstr>
      <vt:lpstr>Bahnschrift SemiBold</vt:lpstr>
      <vt:lpstr>1_Office Theme</vt:lpstr>
      <vt:lpstr>PowerPoint Presentation</vt:lpstr>
      <vt:lpstr>PowerPoint Presentation</vt:lpstr>
      <vt:lpstr>CSS Layout - float and clear</vt:lpstr>
      <vt:lpstr>The float Property</vt:lpstr>
      <vt:lpstr>The float Property</vt:lpstr>
      <vt:lpstr>Example - float: right;</vt:lpstr>
      <vt:lpstr>Example</vt:lpstr>
      <vt:lpstr>Example - float: left;</vt:lpstr>
      <vt:lpstr>Example - No float</vt:lpstr>
      <vt:lpstr>Example - Float Next To Each Other</vt:lpstr>
      <vt:lpstr>The clear Property</vt:lpstr>
      <vt:lpstr>The clear property can have one of the following values:</vt:lpstr>
      <vt:lpstr>The clear property </vt:lpstr>
      <vt:lpstr>Example</vt:lpstr>
      <vt:lpstr>The clearfix Hack</vt:lpstr>
      <vt:lpstr>Practical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Sonu Singh Rajpoot</dc:creator>
  <cp:lastModifiedBy>video recording 1</cp:lastModifiedBy>
  <cp:revision>44</cp:revision>
  <dcterms:created xsi:type="dcterms:W3CDTF">2020-12-18T18:59:12Z</dcterms:created>
  <dcterms:modified xsi:type="dcterms:W3CDTF">2022-01-29T05:42:04Z</dcterms:modified>
</cp:coreProperties>
</file>

<file path=docProps/thumbnail.jpeg>
</file>